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90" r:id="rId3"/>
    <p:sldId id="385" r:id="rId4"/>
    <p:sldId id="291" r:id="rId5"/>
    <p:sldId id="303" r:id="rId6"/>
    <p:sldId id="392" r:id="rId7"/>
    <p:sldId id="393" r:id="rId8"/>
    <p:sldId id="394" r:id="rId9"/>
    <p:sldId id="294" r:id="rId10"/>
    <p:sldId id="396" r:id="rId11"/>
    <p:sldId id="397" r:id="rId12"/>
    <p:sldId id="398" r:id="rId13"/>
    <p:sldId id="404" r:id="rId14"/>
    <p:sldId id="399" r:id="rId15"/>
    <p:sldId id="401" r:id="rId16"/>
    <p:sldId id="402" r:id="rId17"/>
    <p:sldId id="403" r:id="rId18"/>
    <p:sldId id="405" r:id="rId19"/>
    <p:sldId id="4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C69B-F75E-4A98-99EC-46D7D972A18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C56A3-C324-4C9C-A311-2649EC4D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0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2D3A53AF-594C-4735-AA34-CEC1C0106C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232975-1D1D-48D4-9160-1BDA8166CE09}" type="slidenum">
              <a:rPr kumimoji="0" lang="en-US" altLang="en-US" sz="1200"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11E4299E-D01D-4181-8A87-B970BB307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A745A34-B69A-436D-8CE8-683CBC0CF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FD6073A5-1473-44F8-ADAC-4142AC246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CAD7FA-4057-446F-A678-28FD2F01780A}" type="slidenum">
              <a:rPr kumimoji="0" lang="en-US" altLang="en-US" sz="1200">
                <a:latin typeface="Times New Roman" panose="02020603050405020304" pitchFamily="18" charset="0"/>
              </a:rPr>
              <a:pPr/>
              <a:t>10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46613C22-FC3B-48AE-A3F9-7244E0678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27B9704E-6EAF-4AC5-977C-5617EF1DA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Figure 11.15 Cytoplasmic response to a signal: the stimulation of glycogen breakdown by epinephrine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76BB6A3C-C0B4-40A6-B914-BBB2E49ED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8A8AE8-A5D7-4E06-9C09-99414234C370}" type="slidenum">
              <a:rPr kumimoji="0" lang="en-US" altLang="en-US" sz="1200">
                <a:latin typeface="Times New Roman" panose="02020603050405020304" pitchFamily="18" charset="0"/>
              </a:rPr>
              <a:pPr/>
              <a:t>11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F169954-6C2A-44FF-B7FF-8189647B5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8B5E224B-9CF4-4E18-BF22-1334DF797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Figure 11.16 How do signals induce directional cell growth in yeast?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1EF406EB-A170-4D76-A78E-ABE9E9679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820BA1-E467-4650-8320-8DF1312C1F6E}" type="slidenum">
              <a:rPr kumimoji="0" lang="en-US" altLang="en-US" sz="1200">
                <a:latin typeface="Times New Roman" panose="02020603050405020304" pitchFamily="18" charset="0"/>
              </a:rPr>
              <a:pPr/>
              <a:t>2</a:t>
            </a:fld>
            <a:endParaRPr kumimoji="0"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436B820-9271-4405-BFBD-C8776250A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027C2F39-A62A-4599-AF1C-A1F7DB828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9EFC403-BDA0-471F-8895-50C278D0E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EFDD3B-BC0C-492D-84A6-080C76E9329F}" type="slidenum">
              <a:rPr kumimoji="0" lang="en-US" altLang="en-US" sz="1200">
                <a:latin typeface="Times New Roman" panose="02020603050405020304" pitchFamily="18" charset="0"/>
              </a:rPr>
              <a:pPr/>
              <a:t>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01595DE-F224-484D-B82C-466DB39A4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C208DEB-F210-4488-B5ED-5492570FE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Figure 11.7 Membrane receptors—receptor tyrosine kinases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F712FC2E-E5C9-4A08-A441-169119598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35D891-F63B-48D9-995B-29A32261D197}" type="slidenum">
              <a:rPr kumimoji="0" lang="en-US" altLang="en-US" sz="1200"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04D4C7FA-5C70-40A9-BB39-88113FDA6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63C65CC3-47E9-4F23-AD14-2E1C62C1B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F1A8BA73-9170-4351-A444-5D168D99B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052A51-6AD5-4F39-9633-07966E0DD9A0}" type="slidenum">
              <a:rPr kumimoji="0" lang="en-US" altLang="en-US" sz="1200">
                <a:latin typeface="Times New Roman" panose="02020603050405020304" pitchFamily="18" charset="0"/>
              </a:rPr>
              <a:pPr/>
              <a:t>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D951C08-E8FE-456A-81C7-D219275E0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F87EECFE-F729-4360-830A-916AEAE41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991FA05B-61AC-45D3-9C4B-1521ECC96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5ED30E-2DE1-48CB-9910-5A8A6273193E}" type="slidenum">
              <a:rPr kumimoji="0" lang="en-US" altLang="en-US" sz="1200">
                <a:latin typeface="Times New Roman" panose="02020603050405020304" pitchFamily="18" charset="0"/>
              </a:rPr>
              <a:pPr/>
              <a:t>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1212866-C969-4DD3-BEC4-B5A6A0112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1414A0AA-9A43-4A12-9E57-BD5CD7981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Figure 11.13 Calcium and IP</a:t>
            </a:r>
            <a:r>
              <a:rPr lang="en-US" altLang="en-US" baseline="-25000">
                <a:solidFill>
                  <a:srgbClr val="034694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 in signaling pathways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D6BC4BAC-02EB-4406-A8BD-5D4AD053AA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5FD92C-5DAA-4B21-B458-D39F2B61D695}" type="slidenum">
              <a:rPr kumimoji="0" lang="en-US" altLang="en-US" sz="1200">
                <a:latin typeface="Times New Roman" panose="02020603050405020304" pitchFamily="18" charset="0"/>
              </a:rPr>
              <a:pPr/>
              <a:t>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D07D4F5D-8943-4607-8FEE-58FD92639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56C9587E-6159-4031-A012-A5F00DD05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Figure 11.13 Calcium and IP</a:t>
            </a:r>
            <a:r>
              <a:rPr lang="en-US" altLang="en-US" baseline="-25000">
                <a:solidFill>
                  <a:srgbClr val="034694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 in signaling pathways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16F72698-F800-440D-921C-274D7D187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7627D8-0DD7-4E05-A7C2-108861A258BF}" type="slidenum">
              <a:rPr kumimoji="0" lang="en-US" altLang="en-US" sz="1200">
                <a:latin typeface="Times New Roman" panose="02020603050405020304" pitchFamily="18" charset="0"/>
              </a:rPr>
              <a:pPr/>
              <a:t>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54D54F0-5AB4-4FB7-BF51-AD22DE3BA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660C717-B4E0-4B25-86A6-4D2EF59F5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Figure 11.13 Calcium and IP</a:t>
            </a:r>
            <a:r>
              <a:rPr lang="en-US" altLang="en-US" baseline="-25000">
                <a:solidFill>
                  <a:srgbClr val="034694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>
                <a:solidFill>
                  <a:srgbClr val="034694"/>
                </a:solidFill>
                <a:latin typeface="Times New Roman" panose="02020603050405020304" pitchFamily="18" charset="0"/>
              </a:rPr>
              <a:t> in signaling pathways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67B39D6-380B-4D19-A83D-66793606C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5B5B00-E72A-41E5-8D3D-CE368B9FD4EA}" type="slidenum">
              <a:rPr kumimoji="0" lang="en-US" altLang="en-US" sz="1200">
                <a:latin typeface="Times New Roman" panose="02020603050405020304" pitchFamily="18" charset="0"/>
              </a:rPr>
              <a:pPr/>
              <a:t>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487AB872-D398-43DA-BE33-3ADFAD412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F7F42C4-ECCD-4FAF-9141-C48E3B919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38FA-2BE9-4A31-BD90-5E160307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001D0-28DA-44FC-B36E-29D57215C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FE188-FC3F-4BF2-ABBD-5870B71C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EE556-8F64-4BE1-8BAC-6B5AA0F7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90B18-4270-4020-B75B-25240BBE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B7E1-A1E3-41E5-8A76-E24F62EE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33D06-8CEB-4F41-AF02-077FA337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16594-17CA-4166-A614-22142794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6C06-52E3-425E-8BB9-70DD41C5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419C-036D-48E1-9586-75DC22D8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7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2035D-778D-45DA-8284-D95D4C1C5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72BAB-4C29-44FD-9AF9-15346A4CC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59A57-2664-40D9-8037-335BEF3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2128C-3321-404C-8C70-BC2449A9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E1257-5F61-47DA-92E7-FCF7BBE2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8DCB-6664-431F-B62B-2FE07BF6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6A219-2229-4EE4-AD36-C04E02D3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A95D3-B14F-42BA-88A0-2A5125B4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AC4DE-97B7-455C-9CBF-8FB51529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684F1-695D-428D-B559-5AC97E6F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5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FDF4-E062-42F5-93B8-CBC30D51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01E0-A8BB-4A92-85CE-F1205303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73FF5-D569-41B6-94D0-42BD9BB7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A953F-54EC-4472-8A0E-FCF8B03C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56E5-E498-4B24-A6E2-B0BA531A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2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D307-1B7F-4EE5-90C0-2576DB39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0989-7B34-4A6A-B7D1-6802A3A45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8BFE5-9BFE-4DDD-9041-05ED75922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785FE-A3E4-49B5-B131-08C1FBCC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F4D27-6B56-4A7C-86CD-8C179998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13CF2-F778-46E9-A7B0-F982E0FF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3DE9-7DB6-43BF-9FED-A35BAB8E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13A4-A89D-4D1E-8775-F0173276F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D3FF2-0823-4DE9-A7CD-EB10CA6BA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74D21-98F6-480B-AAC4-A6881CC68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3C177-CED1-411B-A446-F3EAFFF9B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7D740-3804-4F87-BA51-5D0F5315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CB16A-686C-474C-8675-39DB0AE9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DA89E-DDF8-4F5D-8866-347B0031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F529-73D8-4891-8504-BDBA70D9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CE232-05DB-440B-A9D2-A2A246C0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3B577-C007-4E67-A849-4BFB0D4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3B174-3AEC-4FCA-B364-E3CF558D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C9B94-6557-4729-AFE2-9173E438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CA1D3-924F-4D48-B36C-DC8394B5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49E12-F73A-40AF-8FC8-D050F127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0794-974D-4218-B8E2-E4E6AA03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9218-A3B7-456F-AE06-CA6109FB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3715B-242E-4E8F-814A-4E3359063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2B95F-E699-4A4B-BBF1-DE8380FE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FA714-A686-4B9E-8646-F6CF7F1A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A2888-A320-41AA-A22B-976D19B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2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0FE2-71CF-4D59-973C-4E4DFA91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25416-C566-490F-8EE3-77B53A7B6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2D4A7-3C4C-4674-A411-6FA45D77D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2E67B-7CDE-474F-A34A-A5B934A8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FAA2-5A27-4188-A1B8-766F6979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54BB0-A168-4EA4-BFDE-D40FA347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400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DB67F-210B-4CF1-AE9F-0BC3B7F8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61886-FEB0-42CE-B05F-2A1DC260D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BC759-C65F-498A-B2AD-52F915E0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8B81A-D628-4C4E-998D-BB75EDC188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FA6C-B8FF-482E-BBE5-E8EACBB43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B0D4-91A6-4531-B09A-D48826428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1D317-325B-4DB5-89F6-33B44719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2719730-0395-4D31-8DEB-6911ACF23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265" y="369093"/>
            <a:ext cx="10227469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Small Molecules and Ions as Second Messengers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765D6B2-76A3-4102-AA28-94D3149A7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734" y="1416050"/>
            <a:ext cx="10951369" cy="54419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3600" dirty="0"/>
              <a:t>The extracellular signal molecule (</a:t>
            </a:r>
            <a:r>
              <a:rPr lang="en-US" altLang="en-US" sz="3600" b="1" dirty="0"/>
              <a:t>ligand</a:t>
            </a:r>
            <a:r>
              <a:rPr lang="en-US" altLang="en-US" sz="3600" dirty="0"/>
              <a:t>) that binds to the receptor is a pathway’s “first messenger”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600" b="1" dirty="0"/>
              <a:t>Second messengers </a:t>
            </a:r>
            <a:r>
              <a:rPr lang="en-US" altLang="en-US" sz="3600" dirty="0"/>
              <a:t>are small, non-protein, water-soluble molecules or ions that spread throughout a cell by diffusion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600" dirty="0"/>
              <a:t>Second messengers participate in pathways initiated by </a:t>
            </a:r>
            <a:r>
              <a:rPr lang="en-US" altLang="en-US" sz="3600" b="1" dirty="0"/>
              <a:t>G protein-coupled receptors</a:t>
            </a:r>
            <a:r>
              <a:rPr lang="en-US" altLang="en-US" sz="3600" dirty="0"/>
              <a:t> and </a:t>
            </a:r>
            <a:r>
              <a:rPr lang="en-US" altLang="en-US" sz="3600" b="1" dirty="0"/>
              <a:t>receptor tyrosine kinases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600" dirty="0"/>
              <a:t>Cyclic AMP and calcium ions are common second messengers</a:t>
            </a:r>
          </a:p>
        </p:txBody>
      </p:sp>
      <p:sp>
        <p:nvSpPr>
          <p:cNvPr id="82948" name="Line 4">
            <a:extLst>
              <a:ext uri="{FF2B5EF4-FFF2-40B4-BE49-F238E27FC236}">
                <a16:creationId xmlns:a16="http://schemas.microsoft.com/office/drawing/2014/main" id="{B130D5EC-6098-477B-875C-D7E78AA10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0219" y="1062037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7" descr="11_15CytoplasmicResponse-U">
            <a:extLst>
              <a:ext uri="{FF2B5EF4-FFF2-40B4-BE49-F238E27FC236}">
                <a16:creationId xmlns:a16="http://schemas.microsoft.com/office/drawing/2014/main" id="{DF2BD089-5819-4CED-9BDC-DCF5F249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65100"/>
            <a:ext cx="50419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28">
            <a:extLst>
              <a:ext uri="{FF2B5EF4-FFF2-40B4-BE49-F238E27FC236}">
                <a16:creationId xmlns:a16="http://schemas.microsoft.com/office/drawing/2014/main" id="{29AC2D51-EE94-448A-9A24-0EDF5B1AD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5730875"/>
            <a:ext cx="819150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668" name="Rectangle 29">
            <a:extLst>
              <a:ext uri="{FF2B5EF4-FFF2-40B4-BE49-F238E27FC236}">
                <a16:creationId xmlns:a16="http://schemas.microsoft.com/office/drawing/2014/main" id="{6AABF349-0C11-4AEE-960F-5459AF307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1190625"/>
            <a:ext cx="1041400" cy="27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669" name="Rectangle 30">
            <a:extLst>
              <a:ext uri="{FF2B5EF4-FFF2-40B4-BE49-F238E27FC236}">
                <a16:creationId xmlns:a16="http://schemas.microsoft.com/office/drawing/2014/main" id="{518A16A8-FC47-4CE1-B271-CF39EABB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238125"/>
            <a:ext cx="831850" cy="273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671" name="Text Box 32">
            <a:extLst>
              <a:ext uri="{FF2B5EF4-FFF2-40B4-BE49-F238E27FC236}">
                <a16:creationId xmlns:a16="http://schemas.microsoft.com/office/drawing/2014/main" id="{8F64ECC9-C218-4323-A2F0-B742F8B5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282575"/>
            <a:ext cx="7874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Reception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72" name="Text Box 33">
            <a:extLst>
              <a:ext uri="{FF2B5EF4-FFF2-40B4-BE49-F238E27FC236}">
                <a16:creationId xmlns:a16="http://schemas.microsoft.com/office/drawing/2014/main" id="{0AB903C4-632E-4C2D-8428-30A62F67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1254125"/>
            <a:ext cx="10033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Transduction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73" name="Text Box 34">
            <a:extLst>
              <a:ext uri="{FF2B5EF4-FFF2-40B4-BE49-F238E27FC236}">
                <a16:creationId xmlns:a16="http://schemas.microsoft.com/office/drawing/2014/main" id="{0F4E7D26-C3B1-4FAE-B796-C05FA161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5775325"/>
            <a:ext cx="7429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Response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74" name="Text Box 35">
            <a:extLst>
              <a:ext uri="{FF2B5EF4-FFF2-40B4-BE49-F238E27FC236}">
                <a16:creationId xmlns:a16="http://schemas.microsoft.com/office/drawing/2014/main" id="{B85C4F19-5614-4E06-A22A-B33C253D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600076"/>
            <a:ext cx="48958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100" b="1">
                <a:ea typeface="ヒラギノ角ゴ Pro W3" pitchFamily="48" charset="-128"/>
              </a:rPr>
              <a:t>Binding of epinephrine to G protein-coupled receptor (1 molecule)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75" name="Text Box 36">
            <a:extLst>
              <a:ext uri="{FF2B5EF4-FFF2-40B4-BE49-F238E27FC236}">
                <a16:creationId xmlns:a16="http://schemas.microsoft.com/office/drawing/2014/main" id="{31FF75C2-97B2-4F4F-94E3-4A9EBFA96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8" y="1533525"/>
            <a:ext cx="12954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Inactive G protein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76" name="Text Box 37">
            <a:extLst>
              <a:ext uri="{FF2B5EF4-FFF2-40B4-BE49-F238E27FC236}">
                <a16:creationId xmlns:a16="http://schemas.microsoft.com/office/drawing/2014/main" id="{68650AB2-5F3D-4842-90D2-504AF642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038" y="1812925"/>
            <a:ext cx="24511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Active G protein (10</a:t>
            </a:r>
            <a:r>
              <a:rPr kumimoji="0" lang="en-US" altLang="en-US" sz="1200" b="1" baseline="30000">
                <a:ea typeface="ヒラギノ角ゴ Pro W3" pitchFamily="48" charset="-128"/>
              </a:rPr>
              <a:t>2</a:t>
            </a:r>
            <a:r>
              <a:rPr kumimoji="0" lang="en-US" altLang="en-US" sz="1200" b="1">
                <a:ea typeface="ヒラギノ角ゴ Pro W3" pitchFamily="48" charset="-128"/>
              </a:rPr>
              <a:t> molecules)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77" name="Text Box 38">
            <a:extLst>
              <a:ext uri="{FF2B5EF4-FFF2-40B4-BE49-F238E27FC236}">
                <a16:creationId xmlns:a16="http://schemas.microsoft.com/office/drawing/2014/main" id="{58E98082-8C69-4FD7-A181-EBF5C251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2320925"/>
            <a:ext cx="18288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Inactive adenylyl cyclase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78" name="Text Box 39">
            <a:extLst>
              <a:ext uri="{FF2B5EF4-FFF2-40B4-BE49-F238E27FC236}">
                <a16:creationId xmlns:a16="http://schemas.microsoft.com/office/drawing/2014/main" id="{AE140D67-B81A-4918-A73B-3BEA1CE8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8" y="2511425"/>
            <a:ext cx="21082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Active adenylyl cyclase (10</a:t>
            </a:r>
            <a:r>
              <a:rPr kumimoji="0" lang="en-US" altLang="en-US" sz="1200" b="1" baseline="30000">
                <a:ea typeface="ヒラギノ角ゴ Pro W3" pitchFamily="48" charset="-128"/>
              </a:rPr>
              <a:t>2</a:t>
            </a:r>
            <a:r>
              <a:rPr kumimoji="0" lang="en-US" altLang="en-US" sz="1200" b="1">
                <a:ea typeface="ヒラギノ角ゴ Pro W3" pitchFamily="48" charset="-128"/>
              </a:rPr>
              <a:t>)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79" name="Text Box 40">
            <a:extLst>
              <a:ext uri="{FF2B5EF4-FFF2-40B4-BE49-F238E27FC236}">
                <a16:creationId xmlns:a16="http://schemas.microsoft.com/office/drawing/2014/main" id="{3A30969F-FEAD-4F1E-B93A-104642724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588" y="3013075"/>
            <a:ext cx="3238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ATP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0" name="Text Box 41">
            <a:extLst>
              <a:ext uri="{FF2B5EF4-FFF2-40B4-BE49-F238E27FC236}">
                <a16:creationId xmlns:a16="http://schemas.microsoft.com/office/drawing/2014/main" id="{AE3B33FF-37F5-4287-9F5D-BA0560A7A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8" y="3222625"/>
            <a:ext cx="12827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Cyclic AMP (10</a:t>
            </a:r>
            <a:r>
              <a:rPr kumimoji="0" lang="en-US" altLang="en-US" sz="1200" b="1" baseline="30000">
                <a:ea typeface="ヒラギノ角ゴ Pro W3" pitchFamily="48" charset="-128"/>
              </a:rPr>
              <a:t>4</a:t>
            </a:r>
            <a:r>
              <a:rPr kumimoji="0" lang="en-US" altLang="en-US" sz="1200" b="1">
                <a:ea typeface="ヒラギノ角ゴ Pro W3" pitchFamily="48" charset="-128"/>
              </a:rPr>
              <a:t>)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1" name="Text Box 42">
            <a:extLst>
              <a:ext uri="{FF2B5EF4-FFF2-40B4-BE49-F238E27FC236}">
                <a16:creationId xmlns:a16="http://schemas.microsoft.com/office/drawing/2014/main" id="{2DA96409-7417-4738-8277-49DCE9C7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3736975"/>
            <a:ext cx="18161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Inactive protein kinase A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2" name="Text Box 43">
            <a:extLst>
              <a:ext uri="{FF2B5EF4-FFF2-40B4-BE49-F238E27FC236}">
                <a16:creationId xmlns:a16="http://schemas.microsoft.com/office/drawing/2014/main" id="{A2A98106-63CA-4430-9D68-23A3E75A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088" y="3940175"/>
            <a:ext cx="21018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Active protein kinase A (10</a:t>
            </a:r>
            <a:r>
              <a:rPr kumimoji="0" lang="en-US" altLang="en-US" sz="1200" b="1" baseline="30000">
                <a:ea typeface="ヒラギノ角ゴ Pro W3" pitchFamily="48" charset="-128"/>
              </a:rPr>
              <a:t>4</a:t>
            </a:r>
            <a:r>
              <a:rPr kumimoji="0" lang="en-US" altLang="en-US" sz="1200" b="1">
                <a:ea typeface="ヒラギノ角ゴ Pro W3" pitchFamily="48" charset="-128"/>
              </a:rPr>
              <a:t>)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3" name="Text Box 44">
            <a:extLst>
              <a:ext uri="{FF2B5EF4-FFF2-40B4-BE49-F238E27FC236}">
                <a16:creationId xmlns:a16="http://schemas.microsoft.com/office/drawing/2014/main" id="{4B0DAE6D-DD2A-4AEF-937C-4499FB787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4422775"/>
            <a:ext cx="22415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Inactive phosphorylase kinase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4" name="Text Box 45">
            <a:extLst>
              <a:ext uri="{FF2B5EF4-FFF2-40B4-BE49-F238E27FC236}">
                <a16:creationId xmlns:a16="http://schemas.microsoft.com/office/drawing/2014/main" id="{B1DBCA3F-B0D7-4147-AD44-7EE2C91D9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338" y="4645025"/>
            <a:ext cx="25082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Active phosphorylase kinase (10</a:t>
            </a:r>
            <a:r>
              <a:rPr kumimoji="0" lang="en-US" altLang="en-US" sz="1200" b="1" baseline="30000">
                <a:ea typeface="ヒラギノ角ゴ Pro W3" pitchFamily="48" charset="-128"/>
              </a:rPr>
              <a:t>5</a:t>
            </a:r>
            <a:r>
              <a:rPr kumimoji="0" lang="en-US" altLang="en-US" sz="1200" b="1">
                <a:ea typeface="ヒラギノ角ゴ Pro W3" pitchFamily="48" charset="-128"/>
              </a:rPr>
              <a:t>)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5" name="Text Box 46">
            <a:extLst>
              <a:ext uri="{FF2B5EF4-FFF2-40B4-BE49-F238E27FC236}">
                <a16:creationId xmlns:a16="http://schemas.microsoft.com/office/drawing/2014/main" id="{812DC25D-D1AD-483D-B181-29E1254B8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5121275"/>
            <a:ext cx="24765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Inactive glycogen phosphorylase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6" name="Text Box 47">
            <a:extLst>
              <a:ext uri="{FF2B5EF4-FFF2-40B4-BE49-F238E27FC236}">
                <a16:creationId xmlns:a16="http://schemas.microsoft.com/office/drawing/2014/main" id="{5F6947B4-EDB0-4986-9E97-034DDE4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638" y="5362575"/>
            <a:ext cx="27495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Active glycogen phosphorylase (10</a:t>
            </a:r>
            <a:r>
              <a:rPr kumimoji="0" lang="en-US" altLang="en-US" sz="1200" b="1" baseline="30000">
                <a:ea typeface="ヒラギノ角ゴ Pro W3" pitchFamily="48" charset="-128"/>
              </a:rPr>
              <a:t>6</a:t>
            </a:r>
            <a:r>
              <a:rPr kumimoji="0" lang="en-US" altLang="en-US" sz="1200" b="1">
                <a:ea typeface="ヒラギノ角ゴ Pro W3" pitchFamily="48" charset="-128"/>
              </a:rPr>
              <a:t>)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7" name="Text Box 48">
            <a:extLst>
              <a:ext uri="{FF2B5EF4-FFF2-40B4-BE49-F238E27FC236}">
                <a16:creationId xmlns:a16="http://schemas.microsoft.com/office/drawing/2014/main" id="{779539E5-321D-4B9C-A349-01832774D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138" y="5934075"/>
            <a:ext cx="6985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200" b="1">
                <a:ea typeface="ヒラギノ角ゴ Pro W3" pitchFamily="48" charset="-128"/>
              </a:rPr>
              <a:t>Glycogen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3688" name="Text Box 49">
            <a:extLst>
              <a:ext uri="{FF2B5EF4-FFF2-40B4-BE49-F238E27FC236}">
                <a16:creationId xmlns:a16="http://schemas.microsoft.com/office/drawing/2014/main" id="{29C5ACAD-00DC-4F1E-9D8D-29E2B4BA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938" y="6143625"/>
            <a:ext cx="1670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200" b="1">
                <a:ea typeface="ヒラギノ角ゴ Pro W3" pitchFamily="48" charset="-128"/>
              </a:rPr>
              <a:t>Glucose-1-phosphate</a:t>
            </a:r>
          </a:p>
          <a:p>
            <a:pPr algn="ctr"/>
            <a:r>
              <a:rPr kumimoji="0" lang="en-US" altLang="en-US" sz="1200" b="1">
                <a:ea typeface="ヒラギノ角ゴ Pro W3" pitchFamily="48" charset="-128"/>
              </a:rPr>
              <a:t>(10</a:t>
            </a:r>
            <a:r>
              <a:rPr kumimoji="0" lang="en-US" altLang="en-US" sz="1200" b="1" baseline="30000">
                <a:ea typeface="ヒラギノ角ゴ Pro W3" pitchFamily="48" charset="-128"/>
              </a:rPr>
              <a:t>8</a:t>
            </a:r>
            <a:r>
              <a:rPr kumimoji="0" lang="en-US" altLang="en-US" sz="1200" b="1">
                <a:ea typeface="ヒラギノ角ゴ Pro W3" pitchFamily="48" charset="-128"/>
              </a:rPr>
              <a:t> molecules)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CAF360C-F4F8-49AD-9415-B79D6F6886D9}"/>
              </a:ext>
            </a:extLst>
          </p:cNvPr>
          <p:cNvSpPr txBox="1">
            <a:spLocks noChangeArrowheads="1"/>
          </p:cNvSpPr>
          <p:nvPr/>
        </p:nvSpPr>
        <p:spPr>
          <a:xfrm>
            <a:off x="1412082" y="328612"/>
            <a:ext cx="3806825" cy="172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Other pathways regulate the </a:t>
            </a:r>
            <a:r>
              <a:rPr lang="en-US" altLang="en-US" i="1"/>
              <a:t>activity</a:t>
            </a:r>
            <a:r>
              <a:rPr lang="en-US" altLang="en-US"/>
              <a:t> of enzymes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3" descr="11_16-YeastCellGrowth-U">
            <a:extLst>
              <a:ext uri="{FF2B5EF4-FFF2-40B4-BE49-F238E27FC236}">
                <a16:creationId xmlns:a16="http://schemas.microsoft.com/office/drawing/2014/main" id="{09E43227-67E3-425A-8DC3-54C2394C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94" y="273050"/>
            <a:ext cx="67564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Oval 14">
            <a:extLst>
              <a:ext uri="{FF2B5EF4-FFF2-40B4-BE49-F238E27FC236}">
                <a16:creationId xmlns:a16="http://schemas.microsoft.com/office/drawing/2014/main" id="{4EDDF01E-6E9D-4C36-8089-D1D3CECD2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4844" y="6042025"/>
            <a:ext cx="165100" cy="158750"/>
          </a:xfrm>
          <a:prstGeom prst="ellipse">
            <a:avLst/>
          </a:prstGeom>
          <a:solidFill>
            <a:srgbClr val="0292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4" name="Oval 15">
            <a:extLst>
              <a:ext uri="{FF2B5EF4-FFF2-40B4-BE49-F238E27FC236}">
                <a16:creationId xmlns:a16="http://schemas.microsoft.com/office/drawing/2014/main" id="{CE80832B-94A0-458B-B520-2559431F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5294" y="5292725"/>
            <a:ext cx="165100" cy="158750"/>
          </a:xfrm>
          <a:prstGeom prst="ellipse">
            <a:avLst/>
          </a:prstGeom>
          <a:solidFill>
            <a:srgbClr val="0292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5" name="Oval 16">
            <a:extLst>
              <a:ext uri="{FF2B5EF4-FFF2-40B4-BE49-F238E27FC236}">
                <a16:creationId xmlns:a16="http://schemas.microsoft.com/office/drawing/2014/main" id="{1ADE055B-C3EE-4996-9502-B89F5196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994" y="6175375"/>
            <a:ext cx="165100" cy="158750"/>
          </a:xfrm>
          <a:prstGeom prst="ellipse">
            <a:avLst/>
          </a:prstGeom>
          <a:solidFill>
            <a:srgbClr val="0292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6" name="Oval 17">
            <a:extLst>
              <a:ext uri="{FF2B5EF4-FFF2-40B4-BE49-F238E27FC236}">
                <a16:creationId xmlns:a16="http://schemas.microsoft.com/office/drawing/2014/main" id="{17304660-3209-445B-A0C1-E582CD965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944" y="4752975"/>
            <a:ext cx="165100" cy="158750"/>
          </a:xfrm>
          <a:prstGeom prst="ellipse">
            <a:avLst/>
          </a:prstGeom>
          <a:solidFill>
            <a:srgbClr val="0292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7" name="Oval 18">
            <a:extLst>
              <a:ext uri="{FF2B5EF4-FFF2-40B4-BE49-F238E27FC236}">
                <a16:creationId xmlns:a16="http://schemas.microsoft.com/office/drawing/2014/main" id="{D283B4A8-995F-4C6A-BFFA-366766897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044" y="3489325"/>
            <a:ext cx="165100" cy="158750"/>
          </a:xfrm>
          <a:prstGeom prst="ellipse">
            <a:avLst/>
          </a:prstGeom>
          <a:solidFill>
            <a:srgbClr val="0292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8" name="Rectangle 19">
            <a:extLst>
              <a:ext uri="{FF2B5EF4-FFF2-40B4-BE49-F238E27FC236}">
                <a16:creationId xmlns:a16="http://schemas.microsoft.com/office/drawing/2014/main" id="{D6355273-0C38-4473-88AA-2D6C8E37F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444" y="2987675"/>
            <a:ext cx="1562100" cy="26035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9" name="Rectangle 20">
            <a:extLst>
              <a:ext uri="{FF2B5EF4-FFF2-40B4-BE49-F238E27FC236}">
                <a16:creationId xmlns:a16="http://schemas.microsoft.com/office/drawing/2014/main" id="{1D2A0434-D406-473F-A8C8-7067729C0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444" y="301625"/>
            <a:ext cx="1562100" cy="27305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71" name="Text Box 22">
            <a:extLst>
              <a:ext uri="{FF2B5EF4-FFF2-40B4-BE49-F238E27FC236}">
                <a16:creationId xmlns:a16="http://schemas.microsoft.com/office/drawing/2014/main" id="{B10AAED7-CF91-4E66-8F25-B1E7569C9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644" y="346076"/>
            <a:ext cx="9096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solidFill>
                  <a:srgbClr val="5C3F8C"/>
                </a:solidFill>
                <a:ea typeface="ヒラギノ角ゴ Pro W3" pitchFamily="48" charset="-128"/>
              </a:rPr>
              <a:t>RESULTS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72" name="Text Box 23">
            <a:extLst>
              <a:ext uri="{FF2B5EF4-FFF2-40B4-BE49-F238E27FC236}">
                <a16:creationId xmlns:a16="http://schemas.microsoft.com/office/drawing/2014/main" id="{F8BD980E-2417-4D3D-A65D-9F800011C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294" y="3019426"/>
            <a:ext cx="13096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solidFill>
                  <a:srgbClr val="5C3F8C"/>
                </a:solidFill>
                <a:ea typeface="ヒラギノ角ゴ Pro W3" pitchFamily="48" charset="-128"/>
              </a:rPr>
              <a:t>CONCLUSION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73" name="Text Box 24">
            <a:extLst>
              <a:ext uri="{FF2B5EF4-FFF2-40B4-BE49-F238E27FC236}">
                <a16:creationId xmlns:a16="http://schemas.microsoft.com/office/drawing/2014/main" id="{D424316A-F7C6-40EC-8B04-580B29C6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844" y="2638426"/>
            <a:ext cx="132238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Wild-type (shmoos)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74" name="Text Box 25">
            <a:extLst>
              <a:ext uri="{FF2B5EF4-FFF2-40B4-BE49-F238E27FC236}">
                <a16:creationId xmlns:a16="http://schemas.microsoft.com/office/drawing/2014/main" id="{2426E3CE-8D3A-4FFB-A610-62DE7EA6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844" y="2638426"/>
            <a:ext cx="4397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∆Fus3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75" name="Text Box 26">
            <a:extLst>
              <a:ext uri="{FF2B5EF4-FFF2-40B4-BE49-F238E27FC236}">
                <a16:creationId xmlns:a16="http://schemas.microsoft.com/office/drawing/2014/main" id="{C7A3B2C8-53A5-41B9-BC2F-3766ED978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894" y="2638426"/>
            <a:ext cx="5921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∆formin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76" name="Text Box 27">
            <a:extLst>
              <a:ext uri="{FF2B5EF4-FFF2-40B4-BE49-F238E27FC236}">
                <a16:creationId xmlns:a16="http://schemas.microsoft.com/office/drawing/2014/main" id="{B0A6A3EC-8F79-4338-80C7-9B6F4387F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794" y="3482976"/>
            <a:ext cx="1227138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Shmoo projection forming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77" name="Line 28">
            <a:extLst>
              <a:ext uri="{FF2B5EF4-FFF2-40B4-BE49-F238E27FC236}">
                <a16:creationId xmlns:a16="http://schemas.microsoft.com/office/drawing/2014/main" id="{8923E7CF-64E1-4682-9AD7-ED0481D92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5894" y="3717925"/>
            <a:ext cx="81280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Text Box 29">
            <a:extLst>
              <a:ext uri="{FF2B5EF4-FFF2-40B4-BE49-F238E27FC236}">
                <a16:creationId xmlns:a16="http://schemas.microsoft.com/office/drawing/2014/main" id="{40BB3D91-2AFA-4D1D-8F26-16819198B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994" y="3813176"/>
            <a:ext cx="4905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Formin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79" name="Text Box 30">
            <a:extLst>
              <a:ext uri="{FF2B5EF4-FFF2-40B4-BE49-F238E27FC236}">
                <a16:creationId xmlns:a16="http://schemas.microsoft.com/office/drawing/2014/main" id="{03D722D4-869D-4930-828B-6639B6D5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144" y="3990976"/>
            <a:ext cx="968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0" name="Text Box 31">
            <a:extLst>
              <a:ext uri="{FF2B5EF4-FFF2-40B4-BE49-F238E27FC236}">
                <a16:creationId xmlns:a16="http://schemas.microsoft.com/office/drawing/2014/main" id="{1920811A-45DD-4D19-81E7-38E5E8502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0894" y="4416426"/>
            <a:ext cx="522288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Actin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subunit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1" name="Line 32">
            <a:extLst>
              <a:ext uri="{FF2B5EF4-FFF2-40B4-BE49-F238E27FC236}">
                <a16:creationId xmlns:a16="http://schemas.microsoft.com/office/drawing/2014/main" id="{552A996A-978B-4D8B-85AA-288D957AE3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5694" y="4308475"/>
            <a:ext cx="508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Text Box 33">
            <a:extLst>
              <a:ext uri="{FF2B5EF4-FFF2-40B4-BE49-F238E27FC236}">
                <a16:creationId xmlns:a16="http://schemas.microsoft.com/office/drawing/2014/main" id="{786BC118-84BA-480E-A125-54615165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144" y="4556126"/>
            <a:ext cx="968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3" name="Text Box 34">
            <a:extLst>
              <a:ext uri="{FF2B5EF4-FFF2-40B4-BE49-F238E27FC236}">
                <a16:creationId xmlns:a16="http://schemas.microsoft.com/office/drawing/2014/main" id="{E9A09608-F5A2-4987-99EA-4F24EA8C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544" y="5114926"/>
            <a:ext cx="968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4" name="Text Box 35">
            <a:extLst>
              <a:ext uri="{FF2B5EF4-FFF2-40B4-BE49-F238E27FC236}">
                <a16:creationId xmlns:a16="http://schemas.microsoft.com/office/drawing/2014/main" id="{184D22F8-5E1E-40DE-9D1A-842970E0C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4744" y="4930776"/>
            <a:ext cx="4905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Formin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5" name="Text Box 36">
            <a:extLst>
              <a:ext uri="{FF2B5EF4-FFF2-40B4-BE49-F238E27FC236}">
                <a16:creationId xmlns:a16="http://schemas.microsoft.com/office/drawing/2014/main" id="{2F78433F-B4F6-4244-862D-D88D6350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844" y="4930776"/>
            <a:ext cx="4905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Formin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6" name="Text Box 37">
            <a:extLst>
              <a:ext uri="{FF2B5EF4-FFF2-40B4-BE49-F238E27FC236}">
                <a16:creationId xmlns:a16="http://schemas.microsoft.com/office/drawing/2014/main" id="{C701CA27-53AB-481D-B1B0-FC5C1E1D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444" y="4314826"/>
            <a:ext cx="3508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Fus3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7" name="Text Box 38">
            <a:extLst>
              <a:ext uri="{FF2B5EF4-FFF2-40B4-BE49-F238E27FC236}">
                <a16:creationId xmlns:a16="http://schemas.microsoft.com/office/drawing/2014/main" id="{E6DDEC96-6308-4DD4-9840-568658E2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644" y="4759325"/>
            <a:ext cx="808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Phosphory-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     lation</a:t>
            </a:r>
          </a:p>
          <a:p>
            <a:pPr algn="l"/>
            <a:r>
              <a:rPr kumimoji="0" lang="en-US" altLang="en-US" sz="1100" b="1">
                <a:ea typeface="ヒラギノ角ゴ Pro W3" pitchFamily="48" charset="-128"/>
              </a:rPr>
              <a:t>    cascade  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8" name="Text Box 39">
            <a:extLst>
              <a:ext uri="{FF2B5EF4-FFF2-40B4-BE49-F238E27FC236}">
                <a16:creationId xmlns:a16="http://schemas.microsoft.com/office/drawing/2014/main" id="{F20BEEDB-5BB5-4846-A84A-1C21F3CE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394" y="4537076"/>
            <a:ext cx="29368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GTP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89" name="Text Box 40">
            <a:extLst>
              <a:ext uri="{FF2B5EF4-FFF2-40B4-BE49-F238E27FC236}">
                <a16:creationId xmlns:a16="http://schemas.microsoft.com/office/drawing/2014/main" id="{6DC74D9E-3572-4946-9852-4626493B3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044" y="3654426"/>
            <a:ext cx="1277938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 protein-coupled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receptor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90" name="Text Box 41">
            <a:extLst>
              <a:ext uri="{FF2B5EF4-FFF2-40B4-BE49-F238E27FC236}">
                <a16:creationId xmlns:a16="http://schemas.microsoft.com/office/drawing/2014/main" id="{F3503536-C79E-45F8-BB3A-797E9C3F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044" y="3438526"/>
            <a:ext cx="471488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Mating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factor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91" name="Line 42">
            <a:extLst>
              <a:ext uri="{FF2B5EF4-FFF2-40B4-BE49-F238E27FC236}">
                <a16:creationId xmlns:a16="http://schemas.microsoft.com/office/drawing/2014/main" id="{BF6270F3-4A23-48CE-A230-EF0167041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894" y="3730625"/>
            <a:ext cx="29845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Line 43">
            <a:extLst>
              <a:ext uri="{FF2B5EF4-FFF2-40B4-BE49-F238E27FC236}">
                <a16:creationId xmlns:a16="http://schemas.microsoft.com/office/drawing/2014/main" id="{741366D7-B466-4876-AFF5-7CFA3EFF1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4144" y="3489325"/>
            <a:ext cx="1905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Text Box 44">
            <a:extLst>
              <a:ext uri="{FF2B5EF4-FFF2-40B4-BE49-F238E27FC236}">
                <a16:creationId xmlns:a16="http://schemas.microsoft.com/office/drawing/2014/main" id="{78D0F10E-0434-499C-A4DE-B5365DDB3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194" y="4632326"/>
            <a:ext cx="3127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GDP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94" name="Text Box 45">
            <a:extLst>
              <a:ext uri="{FF2B5EF4-FFF2-40B4-BE49-F238E27FC236}">
                <a16:creationId xmlns:a16="http://schemas.microsoft.com/office/drawing/2014/main" id="{8647296D-ED6C-49E2-9B70-53C04277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794" y="5699126"/>
            <a:ext cx="3508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Fus3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95" name="Text Box 46">
            <a:extLst>
              <a:ext uri="{FF2B5EF4-FFF2-40B4-BE49-F238E27FC236}">
                <a16:creationId xmlns:a16="http://schemas.microsoft.com/office/drawing/2014/main" id="{7FD2C7DA-F38A-430B-B78B-DC94EFBB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794" y="5686426"/>
            <a:ext cx="3508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Fus3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96" name="Text Box 47">
            <a:extLst>
              <a:ext uri="{FF2B5EF4-FFF2-40B4-BE49-F238E27FC236}">
                <a16:creationId xmlns:a16="http://schemas.microsoft.com/office/drawing/2014/main" id="{53A9ADB2-D058-4CD4-B3BE-C507C5CDC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844" y="5934076"/>
            <a:ext cx="9683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97" name="Text Box 48">
            <a:extLst>
              <a:ext uri="{FF2B5EF4-FFF2-40B4-BE49-F238E27FC236}">
                <a16:creationId xmlns:a16="http://schemas.microsoft.com/office/drawing/2014/main" id="{2D4961E4-B3BF-4374-AE45-7B6AB36DF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1944" y="5610226"/>
            <a:ext cx="954088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Microfilament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798" name="Line 49">
            <a:extLst>
              <a:ext uri="{FF2B5EF4-FFF2-40B4-BE49-F238E27FC236}">
                <a16:creationId xmlns:a16="http://schemas.microsoft.com/office/drawing/2014/main" id="{8B85FB81-0192-4B30-8592-93D436641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75094" y="5686425"/>
            <a:ext cx="158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99" name="Text Box 50">
            <a:extLst>
              <a:ext uri="{FF2B5EF4-FFF2-40B4-BE49-F238E27FC236}">
                <a16:creationId xmlns:a16="http://schemas.microsoft.com/office/drawing/2014/main" id="{DF5CA9BF-4F26-4106-9511-41955825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494" y="3502026"/>
            <a:ext cx="714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1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800" name="Text Box 51">
            <a:extLst>
              <a:ext uri="{FF2B5EF4-FFF2-40B4-BE49-F238E27FC236}">
                <a16:creationId xmlns:a16="http://schemas.microsoft.com/office/drawing/2014/main" id="{F26AED86-47DE-4356-9DA6-B0AA1DA1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394" y="4767264"/>
            <a:ext cx="714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2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801" name="Text Box 52">
            <a:extLst>
              <a:ext uri="{FF2B5EF4-FFF2-40B4-BE49-F238E27FC236}">
                <a16:creationId xmlns:a16="http://schemas.microsoft.com/office/drawing/2014/main" id="{CFB50944-5947-444C-B555-B173C933F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383" y="6188076"/>
            <a:ext cx="7143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3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802" name="Text Box 53">
            <a:extLst>
              <a:ext uri="{FF2B5EF4-FFF2-40B4-BE49-F238E27FC236}">
                <a16:creationId xmlns:a16="http://schemas.microsoft.com/office/drawing/2014/main" id="{6F944D46-B5F2-4A18-88B5-CE246C9B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9744" y="5311776"/>
            <a:ext cx="714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4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7803" name="Text Box 54">
            <a:extLst>
              <a:ext uri="{FF2B5EF4-FFF2-40B4-BE49-F238E27FC236}">
                <a16:creationId xmlns:a16="http://schemas.microsoft.com/office/drawing/2014/main" id="{3ADCA8D8-4692-4FD7-8A08-DD51184B1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2469" y="6059489"/>
            <a:ext cx="714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</a:rPr>
              <a:t>5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18EE4E-B306-4B44-AFA3-509628FD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b="16343"/>
          <a:stretch/>
        </p:blipFill>
        <p:spPr bwMode="auto">
          <a:xfrm>
            <a:off x="180182" y="200025"/>
            <a:ext cx="4572000" cy="233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E3796F0-16A0-4236-93CB-65174F26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3" y="2793117"/>
            <a:ext cx="2373863" cy="36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3">
            <a:extLst>
              <a:ext uri="{FF2B5EF4-FFF2-40B4-BE49-F238E27FC236}">
                <a16:creationId xmlns:a16="http://schemas.microsoft.com/office/drawing/2014/main" id="{ECCFA76A-07E3-4A2F-A647-7ECFD5C65833}"/>
              </a:ext>
            </a:extLst>
          </p:cNvPr>
          <p:cNvSpPr txBox="1">
            <a:spLocks noChangeArrowheads="1"/>
          </p:cNvSpPr>
          <p:nvPr/>
        </p:nvSpPr>
        <p:spPr>
          <a:xfrm>
            <a:off x="2653568" y="2759841"/>
            <a:ext cx="2519298" cy="3678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Signaling pathways can also affect the physical characteristics of a cell, for example, cell shape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e6/68/ee/e668ee837630c5da6b4f4a6720114e82--lil-abner-cartoon-charac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72" y="86496"/>
            <a:ext cx="5267325" cy="351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a9/43/a0/a943a0b21d86f2d95bc84fbab9380d08--cream-of-wheat-cartoon-charac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5" y="86496"/>
            <a:ext cx="6380140" cy="575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rnoldzwicky.s3.amazonaws.com/Shm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51" y="3719512"/>
            <a:ext cx="1831146" cy="279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6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89" y="259492"/>
            <a:ext cx="111952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Questions to set your compass…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evidence is there that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S. cerevisiae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communicating?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How do the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S. cerevisiae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monocultures differ from the mixed culture observations?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pathway are we investigating that is involved with this process and how does it work?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How do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S. cerevisiae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cells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communicate?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8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40" y="177113"/>
            <a:ext cx="9251092" cy="639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E3796F0-16A0-4236-93CB-65174F26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26" y="177113"/>
            <a:ext cx="2373863" cy="36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thehbsfile.files.wordpress.com/2010/06/shm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79" y="4530939"/>
            <a:ext cx="1666875" cy="210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7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sevcatalyst.org/content/catalyst/1/1/27/F1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3" y="271848"/>
            <a:ext cx="9702011" cy="595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thehbsfile.files.wordpress.com/2010/06/shm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79" y="4530939"/>
            <a:ext cx="1666875" cy="210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7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genetics.org/content/genetics/197/1/33/F2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8" y="185351"/>
            <a:ext cx="8760769" cy="641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thehbsfile.files.wordpress.com/2010/06/shm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79" y="4530939"/>
            <a:ext cx="1666875" cy="210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wyo.edu/virtual_edge/lab13/images/ascomycota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9" y="868062"/>
            <a:ext cx="6717956" cy="503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0617" y="667265"/>
            <a:ext cx="39418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Yeast cell types observed.</a:t>
            </a:r>
          </a:p>
          <a:p>
            <a:endParaRPr lang="en-US" sz="2800" dirty="0" smtClean="0">
              <a:latin typeface="Georgia" panose="02040502050405020303" pitchFamily="18" charset="0"/>
            </a:endParaRPr>
          </a:p>
          <a:p>
            <a:r>
              <a:rPr lang="en-US" sz="2800" dirty="0" smtClean="0">
                <a:latin typeface="Georgia" panose="02040502050405020303" pitchFamily="18" charset="0"/>
              </a:rPr>
              <a:t>1. Single haploid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2. Budding haploid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3. </a:t>
            </a:r>
            <a:r>
              <a:rPr lang="en-US" sz="2800" dirty="0" err="1" smtClean="0">
                <a:latin typeface="Georgia" panose="02040502050405020303" pitchFamily="18" charset="0"/>
              </a:rPr>
              <a:t>Shmoos</a:t>
            </a:r>
            <a:endParaRPr lang="en-US" sz="2800" dirty="0" smtClean="0">
              <a:latin typeface="Georgia" panose="02040502050405020303" pitchFamily="18" charset="0"/>
            </a:endParaRPr>
          </a:p>
          <a:p>
            <a:r>
              <a:rPr lang="en-US" sz="2800" dirty="0" smtClean="0">
                <a:latin typeface="Georgia" panose="02040502050405020303" pitchFamily="18" charset="0"/>
              </a:rPr>
              <a:t>4. Single zygotes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5. Budding zygotes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6. Asci (cluster of 4 haploid spores)</a:t>
            </a:r>
            <a:endParaRPr lang="en-US" sz="2800" dirty="0">
              <a:latin typeface="Georgia" panose="02040502050405020303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128951" y="2014151"/>
            <a:ext cx="1581666" cy="210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977081" y="2685537"/>
            <a:ext cx="5733537" cy="8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28054" y="3155095"/>
            <a:ext cx="2582563" cy="2491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990711" y="3597361"/>
            <a:ext cx="2719906" cy="444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93782" y="3571102"/>
            <a:ext cx="6316834" cy="383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sl.c.photoshelter.com/img-get/I0000ZccCbpVfx4w/s/850/680/4166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4" y="230958"/>
            <a:ext cx="9495053" cy="635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2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9/S_cerevisiae_under_DIC_microscopy.jpg/600px-S_cerevisiae_under_DIC_micr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9" y="2799921"/>
            <a:ext cx="3180750" cy="318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crobiologybook.org/mycology/yeas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/>
          <a:stretch/>
        </p:blipFill>
        <p:spPr bwMode="auto">
          <a:xfrm>
            <a:off x="3657598" y="2799921"/>
            <a:ext cx="3145395" cy="3009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f/fb/Sequential_steps_during_mating_in_Schizosaccharomyces_pombe_and_Saccharomyces_cerevisia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9"/>
          <a:stretch/>
        </p:blipFill>
        <p:spPr bwMode="auto">
          <a:xfrm>
            <a:off x="180289" y="185351"/>
            <a:ext cx="11805765" cy="233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ehbsfile.files.wordpress.com/2010/06/shm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79" y="4530939"/>
            <a:ext cx="1666875" cy="210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552" y="2799921"/>
            <a:ext cx="1307584" cy="125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s://upload.wikimedia.org/wikipedia/commons/thumb/2/21/Shmoo_yeast_S_cerevisiae.jpg/120px-Shmoo_yeast_S_cerevisia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76" y="2799921"/>
            <a:ext cx="1295819" cy="129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1394F93-773D-4122-BE1F-0C899CB48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1789" y="335756"/>
            <a:ext cx="2490788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dirty="0"/>
              <a:t>Cyclic AMP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2834048-0585-4657-8545-8175EFCE2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2993" y="1190625"/>
            <a:ext cx="9908381" cy="2768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Cyclic AMP (cAMP)</a:t>
            </a:r>
            <a:r>
              <a:rPr lang="en-US" altLang="en-US" sz="3200" dirty="0"/>
              <a:t> is one of the most widely used second messengers</a:t>
            </a:r>
          </a:p>
          <a:p>
            <a:pPr eaLnBrk="1" hangingPunct="1"/>
            <a:r>
              <a:rPr lang="en-US" altLang="en-US" sz="3200" b="1" dirty="0"/>
              <a:t>Adenylyl cyclase</a:t>
            </a:r>
            <a:r>
              <a:rPr lang="en-US" altLang="en-US" sz="3200" dirty="0"/>
              <a:t>, an enzyme in the plasma membrane, converts ATP to cAMP in response to an extracellular signal</a:t>
            </a:r>
          </a:p>
        </p:txBody>
      </p:sp>
      <p:sp>
        <p:nvSpPr>
          <p:cNvPr id="84996" name="Line 188">
            <a:extLst>
              <a:ext uri="{FF2B5EF4-FFF2-40B4-BE49-F238E27FC236}">
                <a16:creationId xmlns:a16="http://schemas.microsoft.com/office/drawing/2014/main" id="{5EDF44BC-8BF7-48BE-BB4E-1ABE583EC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15" descr="11_10CyclicAMP-U">
            <a:extLst>
              <a:ext uri="{FF2B5EF4-FFF2-40B4-BE49-F238E27FC236}">
                <a16:creationId xmlns:a16="http://schemas.microsoft.com/office/drawing/2014/main" id="{23EBB328-E18D-4FB9-A986-33B72DDC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8" y="3710782"/>
            <a:ext cx="8542337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id="{6891D6F0-DE58-4D65-A6F4-05F93BB4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458" y="5728494"/>
            <a:ext cx="28892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ATP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91103AF8-25B3-4F1A-B622-12FDBBE2D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995" y="5730082"/>
            <a:ext cx="40322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cAMP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9A756B61-AD3F-4A31-B812-1496FF44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0508" y="5728494"/>
            <a:ext cx="36512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AMP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3" descr="11_07cRecTyrosineKinases-U">
            <a:extLst>
              <a:ext uri="{FF2B5EF4-FFF2-40B4-BE49-F238E27FC236}">
                <a16:creationId xmlns:a16="http://schemas.microsoft.com/office/drawing/2014/main" id="{E4C030F4-CD82-4376-9071-70AF4D2DA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05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Oval 94">
            <a:extLst>
              <a:ext uri="{FF2B5EF4-FFF2-40B4-BE49-F238E27FC236}">
                <a16:creationId xmlns:a16="http://schemas.microsoft.com/office/drawing/2014/main" id="{CEE69EB9-F730-45AF-B9E1-9721005F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405" y="6376988"/>
            <a:ext cx="160337" cy="163513"/>
          </a:xfrm>
          <a:prstGeom prst="ellipse">
            <a:avLst/>
          </a:prstGeom>
          <a:solidFill>
            <a:srgbClr val="078F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6" name="Oval 95">
            <a:extLst>
              <a:ext uri="{FF2B5EF4-FFF2-40B4-BE49-F238E27FC236}">
                <a16:creationId xmlns:a16="http://schemas.microsoft.com/office/drawing/2014/main" id="{B47712C6-4BF8-4049-B2B0-A73F4527B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680" y="6375400"/>
            <a:ext cx="160337" cy="163512"/>
          </a:xfrm>
          <a:prstGeom prst="ellipse">
            <a:avLst/>
          </a:prstGeom>
          <a:solidFill>
            <a:srgbClr val="078F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Oval 96">
            <a:extLst>
              <a:ext uri="{FF2B5EF4-FFF2-40B4-BE49-F238E27FC236}">
                <a16:creationId xmlns:a16="http://schemas.microsoft.com/office/drawing/2014/main" id="{7849B66D-D25E-4F5A-80EA-4DB6FEB2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405" y="2943225"/>
            <a:ext cx="160337" cy="163512"/>
          </a:xfrm>
          <a:prstGeom prst="ellipse">
            <a:avLst/>
          </a:prstGeom>
          <a:solidFill>
            <a:srgbClr val="078F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8" name="Oval 97">
            <a:extLst>
              <a:ext uri="{FF2B5EF4-FFF2-40B4-BE49-F238E27FC236}">
                <a16:creationId xmlns:a16="http://schemas.microsoft.com/office/drawing/2014/main" id="{99CD8A81-08B2-4536-822E-B4B2BA38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505" y="2941638"/>
            <a:ext cx="160337" cy="163513"/>
          </a:xfrm>
          <a:prstGeom prst="ellipse">
            <a:avLst/>
          </a:prstGeom>
          <a:solidFill>
            <a:srgbClr val="078FC2">
              <a:alpha val="9882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80" name="Text Box 99">
            <a:extLst>
              <a:ext uri="{FF2B5EF4-FFF2-40B4-BE49-F238E27FC236}">
                <a16:creationId xmlns:a16="http://schemas.microsoft.com/office/drawing/2014/main" id="{503A35BE-D976-407E-8E66-1268A8CF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730" y="260350"/>
            <a:ext cx="13858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Signaling</a:t>
            </a:r>
          </a:p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molecule (ligand)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81" name="Line 100">
            <a:extLst>
              <a:ext uri="{FF2B5EF4-FFF2-40B4-BE49-F238E27FC236}">
                <a16:creationId xmlns:a16="http://schemas.microsoft.com/office/drawing/2014/main" id="{3D748661-B1AA-4072-A3C0-C22C141A7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3805" y="495301"/>
            <a:ext cx="180975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1">
            <a:extLst>
              <a:ext uri="{FF2B5EF4-FFF2-40B4-BE49-F238E27FC236}">
                <a16:creationId xmlns:a16="http://schemas.microsoft.com/office/drawing/2014/main" id="{8CCD0697-AE3A-4282-AFBA-5C6254E5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867" y="230187"/>
            <a:ext cx="16113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Ligand-binding site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83" name="Line 102">
            <a:extLst>
              <a:ext uri="{FF2B5EF4-FFF2-40B4-BE49-F238E27FC236}">
                <a16:creationId xmlns:a16="http://schemas.microsoft.com/office/drawing/2014/main" id="{F1DC44F5-204D-43B5-9FF3-EC27EA3BAE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6005" y="393701"/>
            <a:ext cx="3175" cy="452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Text Box 103">
            <a:extLst>
              <a:ext uri="{FF2B5EF4-FFF2-40B4-BE49-F238E27FC236}">
                <a16:creationId xmlns:a16="http://schemas.microsoft.com/office/drawing/2014/main" id="{1318F41F-74E0-4289-87AF-5B7C75E3F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29" y="852487"/>
            <a:ext cx="5651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  <a:sym typeface="Symbol" panose="05050102010706020507" pitchFamily="18" charset="2"/>
              </a:rPr>
              <a:t> Helix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85" name="Line 104">
            <a:extLst>
              <a:ext uri="{FF2B5EF4-FFF2-40B4-BE49-F238E27FC236}">
                <a16:creationId xmlns:a16="http://schemas.microsoft.com/office/drawing/2014/main" id="{76F8807B-3DE1-4278-8F2A-22F67B3A5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941" y="931862"/>
            <a:ext cx="533400" cy="198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105">
            <a:extLst>
              <a:ext uri="{FF2B5EF4-FFF2-40B4-BE49-F238E27FC236}">
                <a16:creationId xmlns:a16="http://schemas.microsoft.com/office/drawing/2014/main" id="{D47ECB97-FBDD-4C01-B0B0-FE891A694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005" y="1581150"/>
            <a:ext cx="8159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  <a:sym typeface="Symbol" panose="05050102010706020507" pitchFamily="18" charset="2"/>
              </a:rPr>
              <a:t>Tyrosines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87" name="Line 106">
            <a:extLst>
              <a:ext uri="{FF2B5EF4-FFF2-40B4-BE49-F238E27FC236}">
                <a16:creationId xmlns:a16="http://schemas.microsoft.com/office/drawing/2014/main" id="{5E5DBE90-D47F-404D-BF05-14CDCC8855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1079" y="1574801"/>
            <a:ext cx="423862" cy="84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07">
            <a:extLst>
              <a:ext uri="{FF2B5EF4-FFF2-40B4-BE49-F238E27FC236}">
                <a16:creationId xmlns:a16="http://schemas.microsoft.com/office/drawing/2014/main" id="{A94ACFDB-5883-4260-ADE3-66C5F9BE8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3142" y="1658938"/>
            <a:ext cx="436563" cy="9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08">
            <a:extLst>
              <a:ext uri="{FF2B5EF4-FFF2-40B4-BE49-F238E27FC236}">
                <a16:creationId xmlns:a16="http://schemas.microsoft.com/office/drawing/2014/main" id="{8E789369-0C2F-4332-838C-6233D2D8E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905" y="1658938"/>
            <a:ext cx="4349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Text Box 109">
            <a:extLst>
              <a:ext uri="{FF2B5EF4-FFF2-40B4-BE49-F238E27FC236}">
                <a16:creationId xmlns:a16="http://schemas.microsoft.com/office/drawing/2014/main" id="{661F9535-C483-4F1E-983A-02F17DD8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692" y="151288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91" name="Text Box 110">
            <a:extLst>
              <a:ext uri="{FF2B5EF4-FFF2-40B4-BE49-F238E27FC236}">
                <a16:creationId xmlns:a16="http://schemas.microsoft.com/office/drawing/2014/main" id="{D710BAE6-E77F-4174-8DE6-1B77946CA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692" y="170338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92" name="Text Box 111">
            <a:extLst>
              <a:ext uri="{FF2B5EF4-FFF2-40B4-BE49-F238E27FC236}">
                <a16:creationId xmlns:a16="http://schemas.microsoft.com/office/drawing/2014/main" id="{58803F65-CC45-4525-B931-4560A713E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692" y="189388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93" name="Text Box 112">
            <a:extLst>
              <a:ext uri="{FF2B5EF4-FFF2-40B4-BE49-F238E27FC236}">
                <a16:creationId xmlns:a16="http://schemas.microsoft.com/office/drawing/2014/main" id="{DF6F0F5E-7D36-4369-8F18-1DC43476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680" y="151288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94" name="Text Box 113">
            <a:extLst>
              <a:ext uri="{FF2B5EF4-FFF2-40B4-BE49-F238E27FC236}">
                <a16:creationId xmlns:a16="http://schemas.microsoft.com/office/drawing/2014/main" id="{169253A6-9A0E-453E-9D92-57090611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680" y="170338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95" name="Text Box 114">
            <a:extLst>
              <a:ext uri="{FF2B5EF4-FFF2-40B4-BE49-F238E27FC236}">
                <a16:creationId xmlns:a16="http://schemas.microsoft.com/office/drawing/2014/main" id="{72532E09-0533-4EA4-A71E-E2119CBE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442" y="1890713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96" name="Line 115">
            <a:extLst>
              <a:ext uri="{FF2B5EF4-FFF2-40B4-BE49-F238E27FC236}">
                <a16:creationId xmlns:a16="http://schemas.microsoft.com/office/drawing/2014/main" id="{0046345C-49BD-415C-BCCC-6A52225AF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9105" y="2090737"/>
            <a:ext cx="249237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116">
            <a:extLst>
              <a:ext uri="{FF2B5EF4-FFF2-40B4-BE49-F238E27FC236}">
                <a16:creationId xmlns:a16="http://schemas.microsoft.com/office/drawing/2014/main" id="{11411DAD-B276-4A2A-BBB7-31151A5A9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0404" y="2024063"/>
            <a:ext cx="292100" cy="239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Text Box 117">
            <a:extLst>
              <a:ext uri="{FF2B5EF4-FFF2-40B4-BE49-F238E27FC236}">
                <a16:creationId xmlns:a16="http://schemas.microsoft.com/office/drawing/2014/main" id="{46BB012F-9914-4DD4-9343-90B7DFA9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430" y="2281237"/>
            <a:ext cx="14303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Receptor tyrosine</a:t>
            </a:r>
          </a:p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kinase proteins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299" name="Text Box 118">
            <a:extLst>
              <a:ext uri="{FF2B5EF4-FFF2-40B4-BE49-F238E27FC236}">
                <a16:creationId xmlns:a16="http://schemas.microsoft.com/office/drawing/2014/main" id="{20C067B2-F3BB-47D7-BDA5-85220A7DB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817" y="2582862"/>
            <a:ext cx="10398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  <a:sym typeface="Symbol" panose="05050102010706020507" pitchFamily="18" charset="2"/>
              </a:rPr>
              <a:t>CYTOPLASM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0" name="Text Box 119">
            <a:extLst>
              <a:ext uri="{FF2B5EF4-FFF2-40B4-BE49-F238E27FC236}">
                <a16:creationId xmlns:a16="http://schemas.microsoft.com/office/drawing/2014/main" id="{25312B70-6259-4A97-B4AB-028261354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279" y="601662"/>
            <a:ext cx="7556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Signaling</a:t>
            </a:r>
          </a:p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molecule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1" name="Text Box 120">
            <a:extLst>
              <a:ext uri="{FF2B5EF4-FFF2-40B4-BE49-F238E27FC236}">
                <a16:creationId xmlns:a16="http://schemas.microsoft.com/office/drawing/2014/main" id="{75DC6F90-7CD6-464A-972D-C4FC142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155" y="157003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2" name="Text Box 121">
            <a:extLst>
              <a:ext uri="{FF2B5EF4-FFF2-40B4-BE49-F238E27FC236}">
                <a16:creationId xmlns:a16="http://schemas.microsoft.com/office/drawing/2014/main" id="{27C00225-DCFF-404F-8076-AA04EC351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155" y="175577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3" name="Text Box 122">
            <a:extLst>
              <a:ext uri="{FF2B5EF4-FFF2-40B4-BE49-F238E27FC236}">
                <a16:creationId xmlns:a16="http://schemas.microsoft.com/office/drawing/2014/main" id="{242501DF-A56B-462A-9D64-396F670E1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155" y="195103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4" name="Text Box 123">
            <a:extLst>
              <a:ext uri="{FF2B5EF4-FFF2-40B4-BE49-F238E27FC236}">
                <a16:creationId xmlns:a16="http://schemas.microsoft.com/office/drawing/2014/main" id="{C0BCEDAD-FB40-4935-A562-FF44DD78A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8492" y="1549401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5" name="Text Box 124">
            <a:extLst>
              <a:ext uri="{FF2B5EF4-FFF2-40B4-BE49-F238E27FC236}">
                <a16:creationId xmlns:a16="http://schemas.microsoft.com/office/drawing/2014/main" id="{135824D2-275E-48E3-9F1E-5A797C1C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730" y="173513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6" name="Text Box 125">
            <a:extLst>
              <a:ext uri="{FF2B5EF4-FFF2-40B4-BE49-F238E27FC236}">
                <a16:creationId xmlns:a16="http://schemas.microsoft.com/office/drawing/2014/main" id="{02DECD67-FFEA-454C-8EDB-13BD80EE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555" y="192087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7" name="Text Box 126">
            <a:extLst>
              <a:ext uri="{FF2B5EF4-FFF2-40B4-BE49-F238E27FC236}">
                <a16:creationId xmlns:a16="http://schemas.microsoft.com/office/drawing/2014/main" id="{84212F39-C515-4316-8330-03D074984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692" y="1549401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8" name="Text Box 127">
            <a:extLst>
              <a:ext uri="{FF2B5EF4-FFF2-40B4-BE49-F238E27FC236}">
                <a16:creationId xmlns:a16="http://schemas.microsoft.com/office/drawing/2014/main" id="{39B77279-CDD6-4759-A1B4-DCA881500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755" y="17367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09" name="Text Box 128">
            <a:extLst>
              <a:ext uri="{FF2B5EF4-FFF2-40B4-BE49-F238E27FC236}">
                <a16:creationId xmlns:a16="http://schemas.microsoft.com/office/drawing/2014/main" id="{33A11D1E-36E0-4857-838E-E2CFB4BAD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755" y="19272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10" name="Text Box 129">
            <a:extLst>
              <a:ext uri="{FF2B5EF4-FFF2-40B4-BE49-F238E27FC236}">
                <a16:creationId xmlns:a16="http://schemas.microsoft.com/office/drawing/2014/main" id="{56DE430E-027C-4B68-BF27-52A09A2E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2367" y="15462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11" name="Text Box 130">
            <a:extLst>
              <a:ext uri="{FF2B5EF4-FFF2-40B4-BE49-F238E27FC236}">
                <a16:creationId xmlns:a16="http://schemas.microsoft.com/office/drawing/2014/main" id="{45A149D7-3BC5-4EE7-A5E1-5430DEDB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955" y="173513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12" name="Text Box 131">
            <a:extLst>
              <a:ext uri="{FF2B5EF4-FFF2-40B4-BE49-F238E27FC236}">
                <a16:creationId xmlns:a16="http://schemas.microsoft.com/office/drawing/2014/main" id="{1872A593-A1B1-433F-840D-953EFA1C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780" y="192563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13" name="Text Box 132">
            <a:extLst>
              <a:ext uri="{FF2B5EF4-FFF2-40B4-BE49-F238E27FC236}">
                <a16:creationId xmlns:a16="http://schemas.microsoft.com/office/drawing/2014/main" id="{16562798-A99A-4143-9EB7-9373F10B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1205" y="2422525"/>
            <a:ext cx="4841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Dimer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14" name="Line 133">
            <a:extLst>
              <a:ext uri="{FF2B5EF4-FFF2-40B4-BE49-F238E27FC236}">
                <a16:creationId xmlns:a16="http://schemas.microsoft.com/office/drawing/2014/main" id="{0704C728-9FCC-497B-B5F5-C83D0A247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41704" y="2268538"/>
            <a:ext cx="5080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Line 134">
            <a:extLst>
              <a:ext uri="{FF2B5EF4-FFF2-40B4-BE49-F238E27FC236}">
                <a16:creationId xmlns:a16="http://schemas.microsoft.com/office/drawing/2014/main" id="{8F1EF758-12D0-45C0-ADEA-841702A7A9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92504" y="2268537"/>
            <a:ext cx="635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Text Box 135">
            <a:extLst>
              <a:ext uri="{FF2B5EF4-FFF2-40B4-BE49-F238E27FC236}">
                <a16:creationId xmlns:a16="http://schemas.microsoft.com/office/drawing/2014/main" id="{9BCEDF7E-6997-40EE-91D1-9452182C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455" y="3609975"/>
            <a:ext cx="11890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Activated relay</a:t>
            </a:r>
          </a:p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proteins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17" name="Text Box 136">
            <a:extLst>
              <a:ext uri="{FF2B5EF4-FFF2-40B4-BE49-F238E27FC236}">
                <a16:creationId xmlns:a16="http://schemas.microsoft.com/office/drawing/2014/main" id="{11C546B5-02A9-4DA4-A3A6-1CCB9A23E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17" y="4500563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18" name="Text Box 137">
            <a:extLst>
              <a:ext uri="{FF2B5EF4-FFF2-40B4-BE49-F238E27FC236}">
                <a16:creationId xmlns:a16="http://schemas.microsoft.com/office/drawing/2014/main" id="{B4105F69-3E7B-49B9-BE53-F8034616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067" y="4686301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19" name="Text Box 138">
            <a:extLst>
              <a:ext uri="{FF2B5EF4-FFF2-40B4-BE49-F238E27FC236}">
                <a16:creationId xmlns:a16="http://schemas.microsoft.com/office/drawing/2014/main" id="{FF0CE381-E2DB-489E-9100-01E78FE5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305" y="487997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0" name="Text Box 139">
            <a:extLst>
              <a:ext uri="{FF2B5EF4-FFF2-40B4-BE49-F238E27FC236}">
                <a16:creationId xmlns:a16="http://schemas.microsoft.com/office/drawing/2014/main" id="{6412EA46-438F-41EE-88B1-3DC59B9F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880" y="4506913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1" name="Text Box 140">
            <a:extLst>
              <a:ext uri="{FF2B5EF4-FFF2-40B4-BE49-F238E27FC236}">
                <a16:creationId xmlns:a16="http://schemas.microsoft.com/office/drawing/2014/main" id="{96253CFD-CE23-4192-95F6-CA71600F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117" y="4691063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2" name="Text Box 141">
            <a:extLst>
              <a:ext uri="{FF2B5EF4-FFF2-40B4-BE49-F238E27FC236}">
                <a16:creationId xmlns:a16="http://schemas.microsoft.com/office/drawing/2014/main" id="{0A9A1A24-AC6A-4B05-A3D1-775D0291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117" y="4881563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3" name="Text Box 142">
            <a:extLst>
              <a:ext uri="{FF2B5EF4-FFF2-40B4-BE49-F238E27FC236}">
                <a16:creationId xmlns:a16="http://schemas.microsoft.com/office/drawing/2014/main" id="{C7108028-7B3A-4239-98DD-966188CAD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717" y="4497387"/>
            <a:ext cx="666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4" name="Text Box 143">
            <a:extLst>
              <a:ext uri="{FF2B5EF4-FFF2-40B4-BE49-F238E27FC236}">
                <a16:creationId xmlns:a16="http://schemas.microsoft.com/office/drawing/2014/main" id="{6D8D9226-DAA4-4021-B4B0-2D122B128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892" y="4689476"/>
            <a:ext cx="666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5" name="Text Box 144">
            <a:extLst>
              <a:ext uri="{FF2B5EF4-FFF2-40B4-BE49-F238E27FC236}">
                <a16:creationId xmlns:a16="http://schemas.microsoft.com/office/drawing/2014/main" id="{60182893-398B-46EC-B007-C66305E24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892" y="4873626"/>
            <a:ext cx="666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6" name="Text Box 145">
            <a:extLst>
              <a:ext uri="{FF2B5EF4-FFF2-40B4-BE49-F238E27FC236}">
                <a16:creationId xmlns:a16="http://schemas.microsoft.com/office/drawing/2014/main" id="{05FF2FB7-0C65-4BC4-89B8-DA6C9CE8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430" y="4494212"/>
            <a:ext cx="666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7" name="Text Box 146">
            <a:extLst>
              <a:ext uri="{FF2B5EF4-FFF2-40B4-BE49-F238E27FC236}">
                <a16:creationId xmlns:a16="http://schemas.microsoft.com/office/drawing/2014/main" id="{CEDBA6F4-E0F5-460C-8738-93E3A3DD4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430" y="4692651"/>
            <a:ext cx="666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8" name="Text Box 147">
            <a:extLst>
              <a:ext uri="{FF2B5EF4-FFF2-40B4-BE49-F238E27FC236}">
                <a16:creationId xmlns:a16="http://schemas.microsoft.com/office/drawing/2014/main" id="{4D6E3A28-DB73-47ED-BA82-37CADFD25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430" y="4873626"/>
            <a:ext cx="666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29" name="Line 148">
            <a:extLst>
              <a:ext uri="{FF2B5EF4-FFF2-40B4-BE49-F238E27FC236}">
                <a16:creationId xmlns:a16="http://schemas.microsoft.com/office/drawing/2014/main" id="{55014D1B-8947-4B2A-BFDD-44ABC8B24B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36779" y="3941763"/>
            <a:ext cx="165100" cy="409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149">
            <a:extLst>
              <a:ext uri="{FF2B5EF4-FFF2-40B4-BE49-F238E27FC236}">
                <a16:creationId xmlns:a16="http://schemas.microsoft.com/office/drawing/2014/main" id="{FD6CFAD2-4314-487B-A65B-03916BD22D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2980" y="3937001"/>
            <a:ext cx="85725" cy="1074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Text Box 150">
            <a:extLst>
              <a:ext uri="{FF2B5EF4-FFF2-40B4-BE49-F238E27FC236}">
                <a16:creationId xmlns:a16="http://schemas.microsoft.com/office/drawing/2014/main" id="{5644382F-09AF-4DF4-BC6D-7D8D8229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180" y="4352925"/>
            <a:ext cx="693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000" b="1">
                <a:ea typeface="ヒラギノ角ゴ Pro W3" pitchFamily="48" charset="-128"/>
              </a:rPr>
              <a:t>Cellular</a:t>
            </a:r>
          </a:p>
          <a:p>
            <a:pPr algn="l"/>
            <a:r>
              <a:rPr kumimoji="0" lang="en-US" altLang="en-US" sz="1000" b="1">
                <a:ea typeface="ヒラギノ角ゴ Pro W3" pitchFamily="48" charset="-128"/>
              </a:rPr>
              <a:t>response 1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32" name="Text Box 151">
            <a:extLst>
              <a:ext uri="{FF2B5EF4-FFF2-40B4-BE49-F238E27FC236}">
                <a16:creationId xmlns:a16="http://schemas.microsoft.com/office/drawing/2014/main" id="{E43D8AF1-F6A0-4989-8CF3-50C6587B3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530" y="4851400"/>
            <a:ext cx="693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000" b="1">
                <a:ea typeface="ヒラギノ角ゴ Pro W3" pitchFamily="48" charset="-128"/>
              </a:rPr>
              <a:t>Cellular</a:t>
            </a:r>
          </a:p>
          <a:p>
            <a:pPr algn="l"/>
            <a:r>
              <a:rPr kumimoji="0" lang="en-US" altLang="en-US" sz="1000" b="1">
                <a:ea typeface="ヒラギノ角ゴ Pro W3" pitchFamily="48" charset="-128"/>
              </a:rPr>
              <a:t>response 2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33" name="Text Box 152">
            <a:extLst>
              <a:ext uri="{FF2B5EF4-FFF2-40B4-BE49-F238E27FC236}">
                <a16:creationId xmlns:a16="http://schemas.microsoft.com/office/drawing/2014/main" id="{612B5EC4-7015-44B6-B4D2-CB36C682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467" y="5735637"/>
            <a:ext cx="1103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Inactive</a:t>
            </a:r>
          </a:p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relay proteins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34" name="Text Box 153">
            <a:extLst>
              <a:ext uri="{FF2B5EF4-FFF2-40B4-BE49-F238E27FC236}">
                <a16:creationId xmlns:a16="http://schemas.microsoft.com/office/drawing/2014/main" id="{9E9053CE-6F0F-49C3-8401-3B3BEB847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991" y="5281612"/>
            <a:ext cx="1455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Activated tyrosine</a:t>
            </a:r>
          </a:p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kinase regions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35" name="Text Box 154">
            <a:extLst>
              <a:ext uri="{FF2B5EF4-FFF2-40B4-BE49-F238E27FC236}">
                <a16:creationId xmlns:a16="http://schemas.microsoft.com/office/drawing/2014/main" id="{836B2F8F-7922-4F11-BDF5-6AD727912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291" y="5286375"/>
            <a:ext cx="18986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Fully activated receptor</a:t>
            </a:r>
          </a:p>
          <a:p>
            <a:pPr algn="l">
              <a:lnSpc>
                <a:spcPct val="8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tyrosine kinase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36" name="Text Box 155">
            <a:extLst>
              <a:ext uri="{FF2B5EF4-FFF2-40B4-BE49-F238E27FC236}">
                <a16:creationId xmlns:a16="http://schemas.microsoft.com/office/drawing/2014/main" id="{CBAE4AFD-E88C-4BB4-97AF-C5EC46844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79" y="4968876"/>
            <a:ext cx="101600" cy="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200" b="1">
                <a:ea typeface="ヒラギノ角ゴ Pro W3" pitchFamily="48" charset="-128"/>
              </a:rPr>
              <a:t>6</a:t>
            </a:r>
            <a:endParaRPr kumimoji="0" lang="en-US" altLang="en-US" sz="12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37" name="Text Box 156">
            <a:extLst>
              <a:ext uri="{FF2B5EF4-FFF2-40B4-BE49-F238E27FC236}">
                <a16:creationId xmlns:a16="http://schemas.microsoft.com/office/drawing/2014/main" id="{95F3A71F-5350-4CFB-A2A6-B0EC623C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655" y="4978401"/>
            <a:ext cx="460375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6 ADP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38" name="Text Box 157">
            <a:extLst>
              <a:ext uri="{FF2B5EF4-FFF2-40B4-BE49-F238E27FC236}">
                <a16:creationId xmlns:a16="http://schemas.microsoft.com/office/drawing/2014/main" id="{4EF728AA-5759-45CF-9248-8D2E8873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17" y="4975226"/>
            <a:ext cx="295275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ATP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39" name="Text Box 158">
            <a:extLst>
              <a:ext uri="{FF2B5EF4-FFF2-40B4-BE49-F238E27FC236}">
                <a16:creationId xmlns:a16="http://schemas.microsoft.com/office/drawing/2014/main" id="{564B9563-9CC2-4BF0-A330-C9279F48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042" y="45434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0" name="Text Box 159">
            <a:extLst>
              <a:ext uri="{FF2B5EF4-FFF2-40B4-BE49-F238E27FC236}">
                <a16:creationId xmlns:a16="http://schemas.microsoft.com/office/drawing/2014/main" id="{68BD7381-43B8-4D38-96F1-2F8C9D59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042" y="4730751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1" name="Text Box 160">
            <a:extLst>
              <a:ext uri="{FF2B5EF4-FFF2-40B4-BE49-F238E27FC236}">
                <a16:creationId xmlns:a16="http://schemas.microsoft.com/office/drawing/2014/main" id="{20447534-807A-483C-8FF4-88CB7C66E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630" y="49244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2" name="Text Box 161">
            <a:extLst>
              <a:ext uri="{FF2B5EF4-FFF2-40B4-BE49-F238E27FC236}">
                <a16:creationId xmlns:a16="http://schemas.microsoft.com/office/drawing/2014/main" id="{D97058E4-D418-43EA-9CD8-45BB4A3DC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705" y="45307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3" name="Text Box 162">
            <a:extLst>
              <a:ext uri="{FF2B5EF4-FFF2-40B4-BE49-F238E27FC236}">
                <a16:creationId xmlns:a16="http://schemas.microsoft.com/office/drawing/2014/main" id="{BFE70430-5AEF-41C5-BB26-637AD25D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880" y="47085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4" name="Text Box 163">
            <a:extLst>
              <a:ext uri="{FF2B5EF4-FFF2-40B4-BE49-F238E27FC236}">
                <a16:creationId xmlns:a16="http://schemas.microsoft.com/office/drawing/2014/main" id="{9DA28D9E-1FDC-46BC-94D3-C5C2161F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467" y="4906963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5" name="Text Box 164">
            <a:extLst>
              <a:ext uri="{FF2B5EF4-FFF2-40B4-BE49-F238E27FC236}">
                <a16:creationId xmlns:a16="http://schemas.microsoft.com/office/drawing/2014/main" id="{F290498F-AEC5-4C1A-8B35-2BFCCB79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180" y="45307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6" name="Text Box 165">
            <a:extLst>
              <a:ext uri="{FF2B5EF4-FFF2-40B4-BE49-F238E27FC236}">
                <a16:creationId xmlns:a16="http://schemas.microsoft.com/office/drawing/2014/main" id="{D35141B7-5CF7-43B3-9AE9-DB9ED44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417" y="47212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7" name="Text Box 166">
            <a:extLst>
              <a:ext uri="{FF2B5EF4-FFF2-40B4-BE49-F238E27FC236}">
                <a16:creationId xmlns:a16="http://schemas.microsoft.com/office/drawing/2014/main" id="{86EBD913-4AED-4341-AB3E-483490CB5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592" y="4911726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8" name="Text Box 167">
            <a:extLst>
              <a:ext uri="{FF2B5EF4-FFF2-40B4-BE49-F238E27FC236}">
                <a16:creationId xmlns:a16="http://schemas.microsoft.com/office/drawing/2014/main" id="{E7499058-01F7-4081-802A-B6717301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205" y="453548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49" name="Text Box 168">
            <a:extLst>
              <a:ext uri="{FF2B5EF4-FFF2-40B4-BE49-F238E27FC236}">
                <a16:creationId xmlns:a16="http://schemas.microsoft.com/office/drawing/2014/main" id="{8DADC49F-EDED-4FD4-A91B-8286EE36B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617" y="4713288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0" name="Text Box 169">
            <a:extLst>
              <a:ext uri="{FF2B5EF4-FFF2-40B4-BE49-F238E27FC236}">
                <a16:creationId xmlns:a16="http://schemas.microsoft.com/office/drawing/2014/main" id="{F30A0C30-0489-493D-B0C7-88E6E9E8A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617" y="4906963"/>
            <a:ext cx="1936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800" b="1">
                <a:ea typeface="ヒラギノ角ゴ Pro W3" pitchFamily="48" charset="-128"/>
                <a:sym typeface="Symbol" panose="05050102010706020507" pitchFamily="18" charset="2"/>
              </a:rPr>
              <a:t>Tyr</a:t>
            </a:r>
            <a:endParaRPr kumimoji="0" lang="en-US" altLang="en-US" sz="8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1" name="Text Box 170">
            <a:extLst>
              <a:ext uri="{FF2B5EF4-FFF2-40B4-BE49-F238E27FC236}">
                <a16:creationId xmlns:a16="http://schemas.microsoft.com/office/drawing/2014/main" id="{B62989A0-7C32-41BC-B16C-93DA1A35F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42" y="4522787"/>
            <a:ext cx="666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2" name="Text Box 171">
            <a:extLst>
              <a:ext uri="{FF2B5EF4-FFF2-40B4-BE49-F238E27FC236}">
                <a16:creationId xmlns:a16="http://schemas.microsoft.com/office/drawing/2014/main" id="{5A0A3776-22FF-4A31-BA42-BD0F37C0D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767" y="4705351"/>
            <a:ext cx="666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3" name="Text Box 172">
            <a:extLst>
              <a:ext uri="{FF2B5EF4-FFF2-40B4-BE49-F238E27FC236}">
                <a16:creationId xmlns:a16="http://schemas.microsoft.com/office/drawing/2014/main" id="{3351A618-5EAF-48FC-8C4B-211483A2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42" y="4897437"/>
            <a:ext cx="666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4" name="Text Box 173">
            <a:extLst>
              <a:ext uri="{FF2B5EF4-FFF2-40B4-BE49-F238E27FC236}">
                <a16:creationId xmlns:a16="http://schemas.microsoft.com/office/drawing/2014/main" id="{5157F0A8-0285-471C-B3A8-1CF413126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117" y="4560887"/>
            <a:ext cx="666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5" name="Text Box 174">
            <a:extLst>
              <a:ext uri="{FF2B5EF4-FFF2-40B4-BE49-F238E27FC236}">
                <a16:creationId xmlns:a16="http://schemas.microsoft.com/office/drawing/2014/main" id="{2076D6D9-CCAC-4329-8302-9103E707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67" y="4746626"/>
            <a:ext cx="666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6" name="Text Box 175">
            <a:extLst>
              <a:ext uri="{FF2B5EF4-FFF2-40B4-BE49-F238E27FC236}">
                <a16:creationId xmlns:a16="http://schemas.microsoft.com/office/drawing/2014/main" id="{9794EEF8-B76D-474E-92C4-FE88CEDE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705" y="4932362"/>
            <a:ext cx="666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ea typeface="ヒラギノ角ゴ Pro W3" pitchFamily="48" charset="-128"/>
                <a:sym typeface="Symbol" panose="05050102010706020507" pitchFamily="18" charset="2"/>
              </a:rPr>
              <a:t>P</a:t>
            </a:r>
            <a:endParaRPr kumimoji="0" lang="en-US" altLang="en-US" sz="10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7" name="Text Box 176">
            <a:extLst>
              <a:ext uri="{FF2B5EF4-FFF2-40B4-BE49-F238E27FC236}">
                <a16:creationId xmlns:a16="http://schemas.microsoft.com/office/drawing/2014/main" id="{3D627FC4-2BE6-48DD-856E-4A54EB733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492" y="2967037"/>
            <a:ext cx="920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  <a:sym typeface="Symbol" panose="05050102010706020507" pitchFamily="18" charset="2"/>
              </a:rPr>
              <a:t>1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8" name="Text Box 177">
            <a:extLst>
              <a:ext uri="{FF2B5EF4-FFF2-40B4-BE49-F238E27FC236}">
                <a16:creationId xmlns:a16="http://schemas.microsoft.com/office/drawing/2014/main" id="{A4B6C9A3-F965-4BFA-9E8C-8DA1A9AA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680" y="2982912"/>
            <a:ext cx="920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  <a:sym typeface="Symbol" panose="05050102010706020507" pitchFamily="18" charset="2"/>
              </a:rPr>
              <a:t>2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59" name="Text Box 178">
            <a:extLst>
              <a:ext uri="{FF2B5EF4-FFF2-40B4-BE49-F238E27FC236}">
                <a16:creationId xmlns:a16="http://schemas.microsoft.com/office/drawing/2014/main" id="{DF3ACC80-D1E1-4B7B-ACCE-9B2788D52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192" y="6400801"/>
            <a:ext cx="920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  <a:sym typeface="Symbol" panose="05050102010706020507" pitchFamily="18" charset="2"/>
              </a:rPr>
              <a:t>3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4360" name="Text Box 179">
            <a:extLst>
              <a:ext uri="{FF2B5EF4-FFF2-40B4-BE49-F238E27FC236}">
                <a16:creationId xmlns:a16="http://schemas.microsoft.com/office/drawing/2014/main" id="{81891911-98F2-4993-AC73-31D37637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742" y="6399212"/>
            <a:ext cx="920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kumimoji="0" lang="en-US" altLang="en-US" sz="1000" b="1">
                <a:solidFill>
                  <a:schemeClr val="bg1"/>
                </a:solidFill>
                <a:ea typeface="ヒラギノ角ゴ Pro W3" pitchFamily="48" charset="-128"/>
                <a:sym typeface="Symbol" panose="05050102010706020507" pitchFamily="18" charset="2"/>
              </a:rPr>
              <a:t>4</a:t>
            </a:r>
            <a:endParaRPr kumimoji="0" lang="en-US" altLang="en-US" sz="10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4BE3E9FB-80D8-4D28-9B28-2D3E69E723C3}"/>
              </a:ext>
            </a:extLst>
          </p:cNvPr>
          <p:cNvSpPr txBox="1">
            <a:spLocks noChangeArrowheads="1"/>
          </p:cNvSpPr>
          <p:nvPr/>
        </p:nvSpPr>
        <p:spPr>
          <a:xfrm>
            <a:off x="349531" y="217487"/>
            <a:ext cx="2737222" cy="632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/>
              <a:t>Receptor tyrosine kinases </a:t>
            </a:r>
            <a:r>
              <a:rPr lang="en-US" altLang="en-US"/>
              <a:t>are membrane receptors that attach phosphates to tyrosines</a:t>
            </a:r>
          </a:p>
          <a:p>
            <a:r>
              <a:rPr lang="en-US" altLang="en-US"/>
              <a:t>A receptor tyrosine kinase can trigger multiple signal transduction pathways at once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985F2E2D-4850-49B6-A629-37A22880A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818" y="187326"/>
            <a:ext cx="4656931" cy="633491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3200" dirty="0"/>
              <a:t>Many signal molecules trigger formation of cAMP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200" dirty="0"/>
              <a:t>Other components of cAMP pathways are G proteins, G protein-coupled receptors, and protein kinases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200" dirty="0"/>
              <a:t>cAMP usually activates protein kinase A, which phosphorylates various other proteins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200" dirty="0"/>
              <a:t>Further regulation of cell metabolism is provided by G-protein systems that inhibit adenylyl cyclase</a:t>
            </a:r>
          </a:p>
        </p:txBody>
      </p:sp>
      <p:pic>
        <p:nvPicPr>
          <p:cNvPr id="9" name="Picture 18" descr="11_11cAMPSecondMessenger-U">
            <a:extLst>
              <a:ext uri="{FF2B5EF4-FFF2-40B4-BE49-F238E27FC236}">
                <a16:creationId xmlns:a16="http://schemas.microsoft.com/office/drawing/2014/main" id="{CB0941E1-7360-4785-8557-42B62D91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32" y="136525"/>
            <a:ext cx="67373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9">
            <a:extLst>
              <a:ext uri="{FF2B5EF4-FFF2-40B4-BE49-F238E27FC236}">
                <a16:creationId xmlns:a16="http://schemas.microsoft.com/office/drawing/2014/main" id="{FBAE04C9-7244-4820-A9B2-6381E965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183" y="290513"/>
            <a:ext cx="17954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First messenger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2" name="Line 21">
            <a:extLst>
              <a:ext uri="{FF2B5EF4-FFF2-40B4-BE49-F238E27FC236}">
                <a16:creationId xmlns:a16="http://schemas.microsoft.com/office/drawing/2014/main" id="{5A8954CD-8684-40FF-B54B-84FFF005E1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9132" y="431801"/>
            <a:ext cx="211138" cy="365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1F2805F6-80CC-41D7-A234-DB85D2B34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607" y="1500188"/>
            <a:ext cx="10429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 dirty="0">
                <a:ea typeface="ヒラギノ角ゴ Pro W3" pitchFamily="48" charset="-128"/>
              </a:rPr>
              <a:t>G protein</a:t>
            </a:r>
            <a:endParaRPr kumimoji="0" lang="en-US" altLang="en-US" sz="1600" b="1" dirty="0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757359F7-80EC-45EB-8006-81989CA93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0607" y="1762125"/>
            <a:ext cx="0" cy="484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2C8308DE-301C-499E-AB11-476B1E34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7020" y="1168400"/>
            <a:ext cx="9763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Adenylyl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cyclase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66A1F796-F8F6-437F-96B4-37BD9ACD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421" y="2746375"/>
            <a:ext cx="479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GTP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BEA0B576-F329-45CA-AEFE-E6082CAF9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871" y="3522663"/>
            <a:ext cx="479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ATP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B67F7E9D-A5FF-486B-B63C-555F67212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370" y="3849688"/>
            <a:ext cx="641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cAMP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4A80916F-670A-4B5E-A843-039F9EFE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083" y="3697288"/>
            <a:ext cx="12430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Second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messenger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64EB5D58-46F4-4F08-AEA0-068561BF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8783" y="4605338"/>
            <a:ext cx="10207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Protein</a:t>
            </a:r>
          </a:p>
          <a:p>
            <a:pPr algn="ctr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kinase A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13EEEA95-E2B7-4A02-9220-C9C3C844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883" y="2792413"/>
            <a:ext cx="1998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G protein-coupled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receptor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5B946B32-9311-462B-95A4-25D7F2E9C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6683" y="6046788"/>
            <a:ext cx="20558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800" b="1">
                <a:ea typeface="ヒラギノ角ゴ Pro W3" pitchFamily="48" charset="-128"/>
              </a:rPr>
              <a:t>Cellular responses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2D7CF84-3802-4987-9BEF-D5E61FDAA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7" y="304800"/>
            <a:ext cx="6091238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dirty="0"/>
              <a:t>Calcium Ions and Inositol Triphosphate (IP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)</a:t>
            </a:r>
            <a:endParaRPr lang="en-US" altLang="en-US" b="0" baseline="-25000" dirty="0">
              <a:solidFill>
                <a:schemeClr val="tx1"/>
              </a:solidFill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4EE3101-6753-49E9-A94C-574438C97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447801"/>
            <a:ext cx="4002881" cy="47196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Calcium ions (Ca</a:t>
            </a:r>
            <a:r>
              <a:rPr lang="en-US" altLang="en-US" sz="3200" baseline="30000" dirty="0"/>
              <a:t>2+</a:t>
            </a:r>
            <a:r>
              <a:rPr lang="en-US" altLang="en-US" sz="3200" dirty="0"/>
              <a:t>) act as a second messenger in many pathways</a:t>
            </a:r>
          </a:p>
          <a:p>
            <a:pPr eaLnBrk="1" hangingPunct="1"/>
            <a:r>
              <a:rPr lang="en-US" altLang="en-US" sz="3200" dirty="0"/>
              <a:t>Calcium is an important second messenger because cells can regulate its concentration</a:t>
            </a:r>
          </a:p>
        </p:txBody>
      </p:sp>
      <p:sp>
        <p:nvSpPr>
          <p:cNvPr id="93188" name="Line 4">
            <a:extLst>
              <a:ext uri="{FF2B5EF4-FFF2-40B4-BE49-F238E27FC236}">
                <a16:creationId xmlns:a16="http://schemas.microsoft.com/office/drawing/2014/main" id="{BC94F746-8DB4-44DF-9410-3179A4BA9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" y="12192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6" descr="11_12CalciumIonConcentrat-U">
            <a:extLst>
              <a:ext uri="{FF2B5EF4-FFF2-40B4-BE49-F238E27FC236}">
                <a16:creationId xmlns:a16="http://schemas.microsoft.com/office/drawing/2014/main" id="{A775C47C-1128-46B3-86B2-502093E3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207963"/>
            <a:ext cx="49561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7">
            <a:extLst>
              <a:ext uri="{FF2B5EF4-FFF2-40B4-BE49-F238E27FC236}">
                <a16:creationId xmlns:a16="http://schemas.microsoft.com/office/drawing/2014/main" id="{FE87917E-92C8-4C15-AC30-6926010D4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49" y="320677"/>
            <a:ext cx="1574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EXTRACELLULAR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FLUID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88DD50C7-757F-4C22-9F32-1F49AAF3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37" y="1295402"/>
            <a:ext cx="3683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ATP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F6C6B06-1357-44D5-A867-FBCD64D3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137" y="2476502"/>
            <a:ext cx="7112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Nucleus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3E074ADE-3655-4A77-AECA-566AA276E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25" y="1516063"/>
            <a:ext cx="12747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Mitochondrion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82DFFD8F-51B3-4893-9416-B9D3E1D28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588" y="1087438"/>
            <a:ext cx="10445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Ca</a:t>
            </a:r>
            <a:r>
              <a:rPr kumimoji="0" lang="en-US" altLang="en-US" sz="1400" b="1" baseline="30000">
                <a:ea typeface="ヒラギノ角ゴ Pro W3" pitchFamily="48" charset="-128"/>
              </a:rPr>
              <a:t>2+</a:t>
            </a:r>
            <a:r>
              <a:rPr kumimoji="0" lang="en-US" altLang="en-US" sz="1400" b="1">
                <a:ea typeface="ヒラギノ角ゴ Pro W3" pitchFamily="48" charset="-128"/>
              </a:rPr>
              <a:t> pump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A2DDAD08-6E72-47D1-9954-00EB847E5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4538" y="1054101"/>
            <a:ext cx="96837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4">
            <a:extLst>
              <a:ext uri="{FF2B5EF4-FFF2-40B4-BE49-F238E27FC236}">
                <a16:creationId xmlns:a16="http://schemas.microsoft.com/office/drawing/2014/main" id="{FA324661-333B-475B-8030-B224C13A6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87025" y="1703389"/>
            <a:ext cx="123825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66207F0-1B3F-48B8-A296-4BFB64AE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7399" y="420689"/>
            <a:ext cx="9286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Plasma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membrane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9" name="Line 36">
            <a:extLst>
              <a:ext uri="{FF2B5EF4-FFF2-40B4-BE49-F238E27FC236}">
                <a16:creationId xmlns:a16="http://schemas.microsoft.com/office/drawing/2014/main" id="{EA741F17-60A5-4B55-8F18-41C6CA8581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91799" y="719139"/>
            <a:ext cx="311150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67845C78-C8CA-46CB-B433-E619512F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7" y="3124202"/>
            <a:ext cx="88106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CYTOSOL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FE1498D4-3253-4DB4-AB54-4EA5FDDB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6938" y="3768727"/>
            <a:ext cx="511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Ca</a:t>
            </a:r>
            <a:r>
              <a:rPr kumimoji="0" lang="en-US" altLang="en-US" sz="1400" b="1" baseline="30000">
                <a:ea typeface="ヒラギノ角ゴ Pro W3" pitchFamily="48" charset="-128"/>
              </a:rPr>
              <a:t>2+</a:t>
            </a:r>
            <a:endParaRPr kumimoji="0" lang="en-US" altLang="en-US" sz="1400" b="1">
              <a:ea typeface="ヒラギノ角ゴ Pro W3" pitchFamily="48" charset="-128"/>
            </a:endParaRPr>
          </a:p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pump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2" name="Line 39">
            <a:extLst>
              <a:ext uri="{FF2B5EF4-FFF2-40B4-BE49-F238E27FC236}">
                <a16:creationId xmlns:a16="http://schemas.microsoft.com/office/drawing/2014/main" id="{B12E27E9-0A3D-487E-928E-2CDB4F440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8038" y="3708402"/>
            <a:ext cx="66675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CD745F50-4CB5-4AB7-975D-92B8B4739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6824" y="4197352"/>
            <a:ext cx="13795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Endoplasmic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reticulum (ER)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4" name="Line 41">
            <a:extLst>
              <a:ext uri="{FF2B5EF4-FFF2-40B4-BE49-F238E27FC236}">
                <a16:creationId xmlns:a16="http://schemas.microsoft.com/office/drawing/2014/main" id="{5229C2D2-935F-40AA-85F7-15154B082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47275" y="4305302"/>
            <a:ext cx="169863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53F3A022-0094-4AA2-B431-0F07898C4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88" y="4611689"/>
            <a:ext cx="511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Ca</a:t>
            </a:r>
            <a:r>
              <a:rPr kumimoji="0" lang="en-US" altLang="en-US" sz="1400" b="1" baseline="30000">
                <a:ea typeface="ヒラギノ角ゴ Pro W3" pitchFamily="48" charset="-128"/>
              </a:rPr>
              <a:t>2+</a:t>
            </a:r>
            <a:endParaRPr kumimoji="0" lang="en-US" altLang="en-US" sz="1400" b="1">
              <a:ea typeface="ヒラギノ角ゴ Pro W3" pitchFamily="48" charset="-128"/>
            </a:endParaRPr>
          </a:p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pump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6" name="Text Box 43">
            <a:extLst>
              <a:ext uri="{FF2B5EF4-FFF2-40B4-BE49-F238E27FC236}">
                <a16:creationId xmlns:a16="http://schemas.microsoft.com/office/drawing/2014/main" id="{1B69D788-66B1-49F3-A18A-E1D4D59C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9" y="4775202"/>
            <a:ext cx="3683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ATP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42396DDD-A6B7-40B0-B20E-8CF1506E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5786438"/>
            <a:ext cx="339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Key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8" name="Text Box 45">
            <a:extLst>
              <a:ext uri="{FF2B5EF4-FFF2-40B4-BE49-F238E27FC236}">
                <a16:creationId xmlns:a16="http://schemas.microsoft.com/office/drawing/2014/main" id="{6779BA56-5AEE-4DC7-A7EE-FABF53C0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6167438"/>
            <a:ext cx="957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High [Ca</a:t>
            </a:r>
            <a:r>
              <a:rPr kumimoji="0" lang="en-US" altLang="en-US" sz="1400" b="1" baseline="30000">
                <a:ea typeface="ヒラギノ角ゴ Pro W3" pitchFamily="48" charset="-128"/>
              </a:rPr>
              <a:t>2+</a:t>
            </a:r>
            <a:r>
              <a:rPr kumimoji="0" lang="en-US" altLang="en-US" sz="1400" b="1">
                <a:ea typeface="ヒラギノ角ゴ Pro W3" pitchFamily="48" charset="-128"/>
              </a:rPr>
              <a:t>]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9" name="Text Box 46">
            <a:extLst>
              <a:ext uri="{FF2B5EF4-FFF2-40B4-BE49-F238E27FC236}">
                <a16:creationId xmlns:a16="http://schemas.microsoft.com/office/drawing/2014/main" id="{4001A163-482C-4C2A-93EE-CC693882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7" y="6421438"/>
            <a:ext cx="95726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400" b="1">
                <a:ea typeface="ヒラギノ角ゴ Pro W3" pitchFamily="48" charset="-128"/>
              </a:rPr>
              <a:t>Low [Ca</a:t>
            </a:r>
            <a:r>
              <a:rPr kumimoji="0" lang="en-US" altLang="en-US" sz="1400" b="1" baseline="30000">
                <a:ea typeface="ヒラギノ角ゴ Pro W3" pitchFamily="48" charset="-128"/>
              </a:rPr>
              <a:t>2+</a:t>
            </a:r>
            <a:r>
              <a:rPr kumimoji="0" lang="en-US" altLang="en-US" sz="1400" b="1">
                <a:ea typeface="ヒラギノ角ゴ Pro W3" pitchFamily="48" charset="-128"/>
              </a:rPr>
              <a:t>]</a:t>
            </a:r>
            <a:endParaRPr kumimoji="0"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30" name="Line 47">
            <a:extLst>
              <a:ext uri="{FF2B5EF4-FFF2-40B4-BE49-F238E27FC236}">
                <a16:creationId xmlns:a16="http://schemas.microsoft.com/office/drawing/2014/main" id="{4E22B13C-4F58-419E-9A14-B85D3E6E2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8274" y="4560888"/>
            <a:ext cx="13970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5" descr="11_13CalciumSignalPath_1-U">
            <a:extLst>
              <a:ext uri="{FF2B5EF4-FFF2-40B4-BE49-F238E27FC236}">
                <a16:creationId xmlns:a16="http://schemas.microsoft.com/office/drawing/2014/main" id="{39716172-F143-4B1F-8A6F-9A9C1D00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3" y="228600"/>
            <a:ext cx="82184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27">
            <a:extLst>
              <a:ext uri="{FF2B5EF4-FFF2-40B4-BE49-F238E27FC236}">
                <a16:creationId xmlns:a16="http://schemas.microsoft.com/office/drawing/2014/main" id="{95E645CA-6F6F-4156-8FD6-D2BAED11D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4" y="384176"/>
            <a:ext cx="10556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EXTRA-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CELLULAR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FLUID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33" name="Text Box 28">
            <a:extLst>
              <a:ext uri="{FF2B5EF4-FFF2-40B4-BE49-F238E27FC236}">
                <a16:creationId xmlns:a16="http://schemas.microsoft.com/office/drawing/2014/main" id="{E6E13C32-0AD9-4B60-ABBE-7CD4131A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794" y="549275"/>
            <a:ext cx="177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Signaling molecule</a:t>
            </a:r>
          </a:p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(first messenger)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34" name="Line 29">
            <a:extLst>
              <a:ext uri="{FF2B5EF4-FFF2-40B4-BE49-F238E27FC236}">
                <a16:creationId xmlns:a16="http://schemas.microsoft.com/office/drawing/2014/main" id="{4A2DCC35-9D98-44E3-B90C-09EBA4302B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2082" y="1001713"/>
            <a:ext cx="228600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30">
            <a:extLst>
              <a:ext uri="{FF2B5EF4-FFF2-40B4-BE49-F238E27FC236}">
                <a16:creationId xmlns:a16="http://schemas.microsoft.com/office/drawing/2014/main" id="{A7CDBCDE-D0D2-4035-9914-27B04E46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394" y="1260475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G protein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36" name="Line 31">
            <a:extLst>
              <a:ext uri="{FF2B5EF4-FFF2-40B4-BE49-F238E27FC236}">
                <a16:creationId xmlns:a16="http://schemas.microsoft.com/office/drawing/2014/main" id="{98F76F8F-5814-4175-AABE-C07E92D21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5320" y="1481138"/>
            <a:ext cx="4763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32">
            <a:extLst>
              <a:ext uri="{FF2B5EF4-FFF2-40B4-BE49-F238E27FC236}">
                <a16:creationId xmlns:a16="http://schemas.microsoft.com/office/drawing/2014/main" id="{9DB8FCD9-896C-47E7-9F4E-18D4BE7D0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994" y="2163764"/>
            <a:ext cx="400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300" b="1">
                <a:ea typeface="ヒラギノ角ゴ Pro W3" pitchFamily="48" charset="-128"/>
              </a:rPr>
              <a:t>GTP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38" name="Text Box 33">
            <a:extLst>
              <a:ext uri="{FF2B5EF4-FFF2-40B4-BE49-F238E27FC236}">
                <a16:creationId xmlns:a16="http://schemas.microsoft.com/office/drawing/2014/main" id="{3185923A-392E-4859-97CB-7A61DE07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20" y="2452688"/>
            <a:ext cx="1660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G protein-coupled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receptor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39" name="Text Box 34">
            <a:extLst>
              <a:ext uri="{FF2B5EF4-FFF2-40B4-BE49-F238E27FC236}">
                <a16:creationId xmlns:a16="http://schemas.microsoft.com/office/drawing/2014/main" id="{B978552D-4E7D-497A-9CC6-FFA6DAF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044" y="2555875"/>
            <a:ext cx="1595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Phospholipase C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40" name="Text Box 35">
            <a:extLst>
              <a:ext uri="{FF2B5EF4-FFF2-40B4-BE49-F238E27FC236}">
                <a16:creationId xmlns:a16="http://schemas.microsoft.com/office/drawing/2014/main" id="{9F530827-11AE-4CF7-B6B0-4EBF24F9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994" y="2474913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PIP</a:t>
            </a:r>
            <a:r>
              <a:rPr kumimoji="0" lang="en-US" altLang="en-US" sz="1500" b="1" baseline="-25000">
                <a:ea typeface="ヒラギノ角ゴ Pro W3" pitchFamily="48" charset="-128"/>
              </a:rPr>
              <a:t>2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41" name="Line 36">
            <a:extLst>
              <a:ext uri="{FF2B5EF4-FFF2-40B4-BE49-F238E27FC236}">
                <a16:creationId xmlns:a16="http://schemas.microsoft.com/office/drawing/2014/main" id="{0541E3B7-47E7-4FF3-85A1-B684AEFAD5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8119" y="2225675"/>
            <a:ext cx="45085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Text Box 37">
            <a:extLst>
              <a:ext uri="{FF2B5EF4-FFF2-40B4-BE49-F238E27FC236}">
                <a16:creationId xmlns:a16="http://schemas.microsoft.com/office/drawing/2014/main" id="{BF34FA3D-C92E-439D-A6F6-DD4E15F7A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994" y="2913063"/>
            <a:ext cx="266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IP</a:t>
            </a:r>
            <a:r>
              <a:rPr kumimoji="0" lang="en-US" altLang="en-US" sz="1500" b="1" baseline="-25000">
                <a:ea typeface="ヒラギノ角ゴ Pro W3" pitchFamily="48" charset="-128"/>
              </a:rPr>
              <a:t>3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43" name="Text Box 38">
            <a:extLst>
              <a:ext uri="{FF2B5EF4-FFF2-40B4-BE49-F238E27FC236}">
                <a16:creationId xmlns:a16="http://schemas.microsoft.com/office/drawing/2014/main" id="{AA8FBB55-CDED-4D37-97FB-DF03B5CE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844" y="1700213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DAG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44" name="Text Box 39">
            <a:extLst>
              <a:ext uri="{FF2B5EF4-FFF2-40B4-BE49-F238E27FC236}">
                <a16:creationId xmlns:a16="http://schemas.microsoft.com/office/drawing/2014/main" id="{A7F3D29D-5C9D-4A78-9371-25FF81C24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544" y="3121025"/>
            <a:ext cx="1887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(second messenger)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45" name="Text Box 40">
            <a:extLst>
              <a:ext uri="{FF2B5EF4-FFF2-40B4-BE49-F238E27FC236}">
                <a16:creationId xmlns:a16="http://schemas.microsoft.com/office/drawing/2014/main" id="{556452FC-CB4C-4E0C-AFC9-5BFDCAADF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620" y="4040188"/>
            <a:ext cx="1501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IP</a:t>
            </a:r>
            <a:r>
              <a:rPr kumimoji="0" lang="en-US" altLang="en-US" sz="1500" b="1" baseline="-25000">
                <a:ea typeface="ヒラギノ角ゴ Pro W3" pitchFamily="48" charset="-128"/>
              </a:rPr>
              <a:t>3</a:t>
            </a:r>
            <a:r>
              <a:rPr kumimoji="0" lang="en-US" altLang="en-US" sz="1500" b="1">
                <a:ea typeface="ヒラギノ角ゴ Pro W3" pitchFamily="48" charset="-128"/>
              </a:rPr>
              <a:t>-gated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calcium channel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46" name="Line 41">
            <a:extLst>
              <a:ext uri="{FF2B5EF4-FFF2-40B4-BE49-F238E27FC236}">
                <a16:creationId xmlns:a16="http://schemas.microsoft.com/office/drawing/2014/main" id="{9C798920-02ED-41AC-B965-C1EE29E90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8483" y="4481513"/>
            <a:ext cx="153987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Text Box 42">
            <a:extLst>
              <a:ext uri="{FF2B5EF4-FFF2-40B4-BE49-F238E27FC236}">
                <a16:creationId xmlns:a16="http://schemas.microsoft.com/office/drawing/2014/main" id="{15B6D049-DDB2-49B4-98DF-5C7C0FD5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20" y="5024438"/>
            <a:ext cx="1323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Endoplasmic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reticulum (ER)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48" name="Text Box 43">
            <a:extLst>
              <a:ext uri="{FF2B5EF4-FFF2-40B4-BE49-F238E27FC236}">
                <a16:creationId xmlns:a16="http://schemas.microsoft.com/office/drawing/2014/main" id="{D35B372D-F1F9-4121-A63C-4417216D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70" y="5291139"/>
            <a:ext cx="4032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Ca</a:t>
            </a:r>
            <a:r>
              <a:rPr kumimoji="0" lang="en-US" altLang="en-US" sz="1500" b="1" baseline="30000">
                <a:ea typeface="ヒラギノ角ゴ Pro W3" pitchFamily="48" charset="-128"/>
              </a:rPr>
              <a:t>2+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99349" name="Text Box 44">
            <a:extLst>
              <a:ext uri="{FF2B5EF4-FFF2-40B4-BE49-F238E27FC236}">
                <a16:creationId xmlns:a16="http://schemas.microsoft.com/office/drawing/2014/main" id="{A2A1BCAC-2A3F-45F0-A0A4-67BE45937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4" y="6289676"/>
            <a:ext cx="9540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CYTOSOL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9BF86279-B9C1-4C9A-BE17-E629BDA89688}"/>
              </a:ext>
            </a:extLst>
          </p:cNvPr>
          <p:cNvSpPr txBox="1">
            <a:spLocks noChangeArrowheads="1"/>
          </p:cNvSpPr>
          <p:nvPr/>
        </p:nvSpPr>
        <p:spPr>
          <a:xfrm>
            <a:off x="4891882" y="3622675"/>
            <a:ext cx="7110412" cy="359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 signal relayed by a signal transduction pathway may trigger an increase in calcium (2</a:t>
            </a:r>
            <a:r>
              <a:rPr lang="en-US" altLang="en-US" baseline="30000" dirty="0"/>
              <a:t>nd</a:t>
            </a:r>
            <a:r>
              <a:rPr lang="en-US" altLang="en-US" dirty="0"/>
              <a:t> messenger) in the cytosol</a:t>
            </a:r>
          </a:p>
          <a:p>
            <a:r>
              <a:rPr lang="en-US" altLang="en-US" dirty="0"/>
              <a:t>Pathways leading to the release of calcium involve </a:t>
            </a:r>
            <a:r>
              <a:rPr lang="en-US" altLang="en-US" b="1" dirty="0"/>
              <a:t>inositol triphosphate (IP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)</a:t>
            </a:r>
            <a:r>
              <a:rPr lang="en-US" altLang="en-US" dirty="0"/>
              <a:t> and </a:t>
            </a:r>
            <a:r>
              <a:rPr lang="en-US" altLang="en-US" b="1" dirty="0"/>
              <a:t>diacylglycerol (DAG)</a:t>
            </a:r>
            <a:r>
              <a:rPr lang="en-US" altLang="en-US" dirty="0"/>
              <a:t> as additional second messengers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6" descr="11_13CalciumSignalPath_2-U">
            <a:extLst>
              <a:ext uri="{FF2B5EF4-FFF2-40B4-BE49-F238E27FC236}">
                <a16:creationId xmlns:a16="http://schemas.microsoft.com/office/drawing/2014/main" id="{2E2F9F15-20D7-4ECA-8BA8-7754CA50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228600"/>
            <a:ext cx="82184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28">
            <a:extLst>
              <a:ext uri="{FF2B5EF4-FFF2-40B4-BE49-F238E27FC236}">
                <a16:creationId xmlns:a16="http://schemas.microsoft.com/office/drawing/2014/main" id="{5E59696A-90FF-4E2F-A81D-98977A6A5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1273175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G protein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1" name="Text Box 29">
            <a:extLst>
              <a:ext uri="{FF2B5EF4-FFF2-40B4-BE49-F238E27FC236}">
                <a16:creationId xmlns:a16="http://schemas.microsoft.com/office/drawing/2014/main" id="{5757E80F-70CB-409A-A6C0-A35B6AA3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396876"/>
            <a:ext cx="10556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EXTRA-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CELLULAR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FLUID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2" name="Text Box 30">
            <a:extLst>
              <a:ext uri="{FF2B5EF4-FFF2-40B4-BE49-F238E27FC236}">
                <a16:creationId xmlns:a16="http://schemas.microsoft.com/office/drawing/2014/main" id="{182BB2C4-57D2-4AE4-9FF5-4087CAB1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561975"/>
            <a:ext cx="177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Signaling molecule</a:t>
            </a:r>
          </a:p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(first messenger)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3" name="Text Box 31">
            <a:extLst>
              <a:ext uri="{FF2B5EF4-FFF2-40B4-BE49-F238E27FC236}">
                <a16:creationId xmlns:a16="http://schemas.microsoft.com/office/drawing/2014/main" id="{43050838-DA41-4D01-861C-3B7921CA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1" y="2465388"/>
            <a:ext cx="1660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G protein-coupled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receptor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4" name="Text Box 32">
            <a:extLst>
              <a:ext uri="{FF2B5EF4-FFF2-40B4-BE49-F238E27FC236}">
                <a16:creationId xmlns:a16="http://schemas.microsoft.com/office/drawing/2014/main" id="{DDD82910-FAEC-4653-927E-B4799F6F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2568575"/>
            <a:ext cx="1595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Phospholipase C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5" name="Text Box 33">
            <a:extLst>
              <a:ext uri="{FF2B5EF4-FFF2-40B4-BE49-F238E27FC236}">
                <a16:creationId xmlns:a16="http://schemas.microsoft.com/office/drawing/2014/main" id="{1BEA9474-96DA-475A-A1B6-DBEF2A3D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075" y="2487613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PIP</a:t>
            </a:r>
            <a:r>
              <a:rPr kumimoji="0" lang="en-US" altLang="en-US" sz="1500" b="1" baseline="-25000">
                <a:ea typeface="ヒラギノ角ゴ Pro W3" pitchFamily="48" charset="-128"/>
              </a:rPr>
              <a:t>2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6" name="Text Box 34">
            <a:extLst>
              <a:ext uri="{FF2B5EF4-FFF2-40B4-BE49-F238E27FC236}">
                <a16:creationId xmlns:a16="http://schemas.microsoft.com/office/drawing/2014/main" id="{0F937B60-E8B0-4A86-BD81-EB41DA19A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925" y="1712913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DAG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7" name="Text Box 35">
            <a:extLst>
              <a:ext uri="{FF2B5EF4-FFF2-40B4-BE49-F238E27FC236}">
                <a16:creationId xmlns:a16="http://schemas.microsoft.com/office/drawing/2014/main" id="{535937F5-93F1-4819-A879-AC03ABDF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5" y="2925763"/>
            <a:ext cx="266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IP</a:t>
            </a:r>
            <a:r>
              <a:rPr kumimoji="0" lang="en-US" altLang="en-US" sz="1500" b="1" baseline="-25000">
                <a:ea typeface="ヒラギノ角ゴ Pro W3" pitchFamily="48" charset="-128"/>
              </a:rPr>
              <a:t>3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8" name="Text Box 36">
            <a:extLst>
              <a:ext uri="{FF2B5EF4-FFF2-40B4-BE49-F238E27FC236}">
                <a16:creationId xmlns:a16="http://schemas.microsoft.com/office/drawing/2014/main" id="{A6585020-2599-43F1-81CE-EFB69474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5" y="3133725"/>
            <a:ext cx="1887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(second messenger)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89" name="Text Box 37">
            <a:extLst>
              <a:ext uri="{FF2B5EF4-FFF2-40B4-BE49-F238E27FC236}">
                <a16:creationId xmlns:a16="http://schemas.microsoft.com/office/drawing/2014/main" id="{96C72EFB-2023-4B21-B34F-99ED1E19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1" y="4046538"/>
            <a:ext cx="1501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IP</a:t>
            </a:r>
            <a:r>
              <a:rPr kumimoji="0" lang="en-US" altLang="en-US" sz="1500" b="1" baseline="-25000">
                <a:ea typeface="ヒラギノ角ゴ Pro W3" pitchFamily="48" charset="-128"/>
              </a:rPr>
              <a:t>3</a:t>
            </a:r>
            <a:r>
              <a:rPr kumimoji="0" lang="en-US" altLang="en-US" sz="1500" b="1">
                <a:ea typeface="ヒラギノ角ゴ Pro W3" pitchFamily="48" charset="-128"/>
              </a:rPr>
              <a:t>-gated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calcium channel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90" name="Text Box 38">
            <a:extLst>
              <a:ext uri="{FF2B5EF4-FFF2-40B4-BE49-F238E27FC236}">
                <a16:creationId xmlns:a16="http://schemas.microsoft.com/office/drawing/2014/main" id="{6FE584D0-50C4-4F25-ABA0-93968E72B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1" y="5030788"/>
            <a:ext cx="1323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Endoplasmic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reticulum (ER)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91" name="Text Box 39">
            <a:extLst>
              <a:ext uri="{FF2B5EF4-FFF2-40B4-BE49-F238E27FC236}">
                <a16:creationId xmlns:a16="http://schemas.microsoft.com/office/drawing/2014/main" id="{A3297418-CC9E-4DB3-A1A7-FBCA0FD7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1" y="5303839"/>
            <a:ext cx="4032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Ca</a:t>
            </a:r>
            <a:r>
              <a:rPr kumimoji="0" lang="en-US" altLang="en-US" sz="1500" b="1" baseline="30000">
                <a:ea typeface="ヒラギノ角ゴ Pro W3" pitchFamily="48" charset="-128"/>
              </a:rPr>
              <a:t>2+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92" name="Text Box 40">
            <a:extLst>
              <a:ext uri="{FF2B5EF4-FFF2-40B4-BE49-F238E27FC236}">
                <a16:creationId xmlns:a16="http://schemas.microsoft.com/office/drawing/2014/main" id="{0DA5C056-405F-4F50-AEB4-BAB053352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6315076"/>
            <a:ext cx="9540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CYTOSOL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93" name="Text Box 41">
            <a:extLst>
              <a:ext uri="{FF2B5EF4-FFF2-40B4-BE49-F238E27FC236}">
                <a16:creationId xmlns:a16="http://schemas.microsoft.com/office/drawing/2014/main" id="{284A633B-6168-42D4-95BC-E9CC58868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1" y="5811838"/>
            <a:ext cx="10699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Ca</a:t>
            </a:r>
            <a:r>
              <a:rPr kumimoji="0" lang="en-US" altLang="en-US" sz="1500" b="1" baseline="30000">
                <a:ea typeface="ヒラギノ角ゴ Pro W3" pitchFamily="48" charset="-128"/>
              </a:rPr>
              <a:t>2+</a:t>
            </a:r>
            <a:endParaRPr kumimoji="0" lang="en-US" altLang="en-US" sz="1500" b="1">
              <a:ea typeface="ヒラギノ角ゴ Pro W3" pitchFamily="48" charset="-128"/>
            </a:endParaRPr>
          </a:p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(second</a:t>
            </a:r>
          </a:p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messenger)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1394" name="Line 42">
            <a:extLst>
              <a:ext uri="{FF2B5EF4-FFF2-40B4-BE49-F238E27FC236}">
                <a16:creationId xmlns:a16="http://schemas.microsoft.com/office/drawing/2014/main" id="{32484C62-3A05-4F95-B44D-5B4110727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0450" y="4473575"/>
            <a:ext cx="14605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Line 43">
            <a:extLst>
              <a:ext uri="{FF2B5EF4-FFF2-40B4-BE49-F238E27FC236}">
                <a16:creationId xmlns:a16="http://schemas.microsoft.com/office/drawing/2014/main" id="{AB751EB5-9F81-4261-83DB-AD8D1F0F21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6750" y="1000125"/>
            <a:ext cx="241300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6" name="Line 44">
            <a:extLst>
              <a:ext uri="{FF2B5EF4-FFF2-40B4-BE49-F238E27FC236}">
                <a16:creationId xmlns:a16="http://schemas.microsoft.com/office/drawing/2014/main" id="{54434BE7-349E-4703-9665-D21366A0B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050" y="1489075"/>
            <a:ext cx="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Line 45">
            <a:extLst>
              <a:ext uri="{FF2B5EF4-FFF2-40B4-BE49-F238E27FC236}">
                <a16:creationId xmlns:a16="http://schemas.microsoft.com/office/drawing/2014/main" id="{64C96BD0-6E5B-40A9-BA31-F5F2E52BF7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4850" y="2238375"/>
            <a:ext cx="45720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Text Box 46">
            <a:extLst>
              <a:ext uri="{FF2B5EF4-FFF2-40B4-BE49-F238E27FC236}">
                <a16:creationId xmlns:a16="http://schemas.microsoft.com/office/drawing/2014/main" id="{2D6508F6-ADE1-432C-8F5E-E8D23510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2195514"/>
            <a:ext cx="3683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300" b="1">
                <a:ea typeface="ヒラギノ角ゴ Pro W3" pitchFamily="48" charset="-128"/>
              </a:rPr>
              <a:t>GTP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9" descr="11_13CalciumSignalPath_3-U">
            <a:extLst>
              <a:ext uri="{FF2B5EF4-FFF2-40B4-BE49-F238E27FC236}">
                <a16:creationId xmlns:a16="http://schemas.microsoft.com/office/drawing/2014/main" id="{C988B297-CA8E-411A-9242-9B7CDCD9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9" y="136525"/>
            <a:ext cx="82184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31">
            <a:extLst>
              <a:ext uri="{FF2B5EF4-FFF2-40B4-BE49-F238E27FC236}">
                <a16:creationId xmlns:a16="http://schemas.microsoft.com/office/drawing/2014/main" id="{F4FBF1C7-AD40-46D4-B5E6-BD20E860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1181100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G protein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29" name="Text Box 32">
            <a:extLst>
              <a:ext uri="{FF2B5EF4-FFF2-40B4-BE49-F238E27FC236}">
                <a16:creationId xmlns:a16="http://schemas.microsoft.com/office/drawing/2014/main" id="{BA1F3389-6775-4A6E-A768-3D3EC76D2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04801"/>
            <a:ext cx="10556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EXTRA-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CELLULAR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FLUID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0" name="Text Box 33">
            <a:extLst>
              <a:ext uri="{FF2B5EF4-FFF2-40B4-BE49-F238E27FC236}">
                <a16:creationId xmlns:a16="http://schemas.microsoft.com/office/drawing/2014/main" id="{6ED408C0-F532-41A4-A7D2-10A08BEE1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469900"/>
            <a:ext cx="177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Signaling molecule</a:t>
            </a:r>
          </a:p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(first messenger)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1" name="Text Box 34">
            <a:extLst>
              <a:ext uri="{FF2B5EF4-FFF2-40B4-BE49-F238E27FC236}">
                <a16:creationId xmlns:a16="http://schemas.microsoft.com/office/drawing/2014/main" id="{4552DD8D-647B-4A0D-8E8F-179F420E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6" y="2373313"/>
            <a:ext cx="1660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G protein-coupled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receptor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2" name="Text Box 35">
            <a:extLst>
              <a:ext uri="{FF2B5EF4-FFF2-40B4-BE49-F238E27FC236}">
                <a16:creationId xmlns:a16="http://schemas.microsoft.com/office/drawing/2014/main" id="{EC4919BB-E3B8-4C3B-A279-9E3B6274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2476500"/>
            <a:ext cx="1595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Phospholipase C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3" name="Text Box 36">
            <a:extLst>
              <a:ext uri="{FF2B5EF4-FFF2-40B4-BE49-F238E27FC236}">
                <a16:creationId xmlns:a16="http://schemas.microsoft.com/office/drawing/2014/main" id="{32F86BE6-5B5E-40A2-A7DB-990AAFE6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300" y="2395538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PIP</a:t>
            </a:r>
            <a:r>
              <a:rPr kumimoji="0" lang="en-US" altLang="en-US" sz="1500" b="1" baseline="-25000">
                <a:ea typeface="ヒラギノ角ゴ Pro W3" pitchFamily="48" charset="-128"/>
              </a:rPr>
              <a:t>2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4" name="Text Box 37">
            <a:extLst>
              <a:ext uri="{FF2B5EF4-FFF2-40B4-BE49-F238E27FC236}">
                <a16:creationId xmlns:a16="http://schemas.microsoft.com/office/drawing/2014/main" id="{E158D24E-DC49-4D1A-BD32-6001399FC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150" y="1620838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DAG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5" name="Text Box 38">
            <a:extLst>
              <a:ext uri="{FF2B5EF4-FFF2-40B4-BE49-F238E27FC236}">
                <a16:creationId xmlns:a16="http://schemas.microsoft.com/office/drawing/2014/main" id="{D0EC0F5F-1314-41D3-963D-13279EE9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6300" y="2833688"/>
            <a:ext cx="266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IP</a:t>
            </a:r>
            <a:r>
              <a:rPr kumimoji="0" lang="en-US" altLang="en-US" sz="1500" b="1" baseline="-25000">
                <a:ea typeface="ヒラギノ角ゴ Pro W3" pitchFamily="48" charset="-128"/>
              </a:rPr>
              <a:t>3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6" name="Text Box 39">
            <a:extLst>
              <a:ext uri="{FF2B5EF4-FFF2-40B4-BE49-F238E27FC236}">
                <a16:creationId xmlns:a16="http://schemas.microsoft.com/office/drawing/2014/main" id="{7E7B1F0E-2236-4556-AFDE-D2366632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850" y="3041650"/>
            <a:ext cx="1887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(second messenger)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7" name="Text Box 40">
            <a:extLst>
              <a:ext uri="{FF2B5EF4-FFF2-40B4-BE49-F238E27FC236}">
                <a16:creationId xmlns:a16="http://schemas.microsoft.com/office/drawing/2014/main" id="{1AA9CFC4-C7EC-4803-B0D8-054EBC56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6" y="3954463"/>
            <a:ext cx="1501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IP</a:t>
            </a:r>
            <a:r>
              <a:rPr kumimoji="0" lang="en-US" altLang="en-US" sz="1500" b="1" baseline="-25000">
                <a:ea typeface="ヒラギノ角ゴ Pro W3" pitchFamily="48" charset="-128"/>
              </a:rPr>
              <a:t>3</a:t>
            </a:r>
            <a:r>
              <a:rPr kumimoji="0" lang="en-US" altLang="en-US" sz="1500" b="1">
                <a:ea typeface="ヒラギノ角ゴ Pro W3" pitchFamily="48" charset="-128"/>
              </a:rPr>
              <a:t>-gated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calcium channel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8" name="Text Box 41">
            <a:extLst>
              <a:ext uri="{FF2B5EF4-FFF2-40B4-BE49-F238E27FC236}">
                <a16:creationId xmlns:a16="http://schemas.microsoft.com/office/drawing/2014/main" id="{072C19A0-4C8F-4531-8836-29766322C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6" y="4938713"/>
            <a:ext cx="1323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Endoplasmic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reticulum (ER)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39" name="Text Box 42">
            <a:extLst>
              <a:ext uri="{FF2B5EF4-FFF2-40B4-BE49-F238E27FC236}">
                <a16:creationId xmlns:a16="http://schemas.microsoft.com/office/drawing/2014/main" id="{D97EED8B-D31D-4FD9-AEE4-62139EB8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6" y="5211764"/>
            <a:ext cx="4032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Ca</a:t>
            </a:r>
            <a:r>
              <a:rPr kumimoji="0" lang="en-US" altLang="en-US" sz="1500" b="1" baseline="30000">
                <a:ea typeface="ヒラギノ角ゴ Pro W3" pitchFamily="48" charset="-128"/>
              </a:rPr>
              <a:t>2+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40" name="Text Box 43">
            <a:extLst>
              <a:ext uri="{FF2B5EF4-FFF2-40B4-BE49-F238E27FC236}">
                <a16:creationId xmlns:a16="http://schemas.microsoft.com/office/drawing/2014/main" id="{B3ECE8FE-7589-4C47-9498-730575BE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6223001"/>
            <a:ext cx="9540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CYTOSOL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41" name="Text Box 44">
            <a:extLst>
              <a:ext uri="{FF2B5EF4-FFF2-40B4-BE49-F238E27FC236}">
                <a16:creationId xmlns:a16="http://schemas.microsoft.com/office/drawing/2014/main" id="{6B8FC3FC-BBE3-4738-A900-FFDC332F1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526" y="5002214"/>
            <a:ext cx="866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Various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proteins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>
                <a:ea typeface="ヒラギノ角ゴ Pro W3" pitchFamily="48" charset="-128"/>
              </a:rPr>
              <a:t>activated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42" name="Line 45">
            <a:extLst>
              <a:ext uri="{FF2B5EF4-FFF2-40B4-BE49-F238E27FC236}">
                <a16:creationId xmlns:a16="http://schemas.microsoft.com/office/drawing/2014/main" id="{C0B842E2-9365-4040-8703-1841161C3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0675" y="4381500"/>
            <a:ext cx="14605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Line 46">
            <a:extLst>
              <a:ext uri="{FF2B5EF4-FFF2-40B4-BE49-F238E27FC236}">
                <a16:creationId xmlns:a16="http://schemas.microsoft.com/office/drawing/2014/main" id="{16407645-DCAC-4174-B6C3-1FFFF497B2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6975" y="908050"/>
            <a:ext cx="241300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4" name="Line 47">
            <a:extLst>
              <a:ext uri="{FF2B5EF4-FFF2-40B4-BE49-F238E27FC236}">
                <a16:creationId xmlns:a16="http://schemas.microsoft.com/office/drawing/2014/main" id="{C51CB993-5597-4912-99D2-DF02F2615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2275" y="1397000"/>
            <a:ext cx="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5" name="Line 48">
            <a:extLst>
              <a:ext uri="{FF2B5EF4-FFF2-40B4-BE49-F238E27FC236}">
                <a16:creationId xmlns:a16="http://schemas.microsoft.com/office/drawing/2014/main" id="{93AC06E5-2BB3-489C-8C25-8876D4AF6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5075" y="2146300"/>
            <a:ext cx="457200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6" name="Text Box 49">
            <a:extLst>
              <a:ext uri="{FF2B5EF4-FFF2-40B4-BE49-F238E27FC236}">
                <a16:creationId xmlns:a16="http://schemas.microsoft.com/office/drawing/2014/main" id="{A510851E-8608-4641-93AA-BB55A590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7076" y="5059363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/>
              <a:t>Cellular</a:t>
            </a:r>
          </a:p>
          <a:p>
            <a:pPr algn="l"/>
            <a:r>
              <a:rPr kumimoji="0" lang="en-US" altLang="en-US" sz="1500" b="1"/>
              <a:t>responses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103447" name="Text Box 50">
            <a:extLst>
              <a:ext uri="{FF2B5EF4-FFF2-40B4-BE49-F238E27FC236}">
                <a16:creationId xmlns:a16="http://schemas.microsoft.com/office/drawing/2014/main" id="{29E9F41D-B1C8-44FD-B5AC-80BCAF174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6" y="5719763"/>
            <a:ext cx="10699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Ca</a:t>
            </a:r>
            <a:r>
              <a:rPr kumimoji="0" lang="en-US" altLang="en-US" sz="1500" b="1" baseline="30000">
                <a:ea typeface="ヒラギノ角ゴ Pro W3" pitchFamily="48" charset="-128"/>
              </a:rPr>
              <a:t>2+</a:t>
            </a:r>
            <a:endParaRPr kumimoji="0" lang="en-US" altLang="en-US" sz="1500" b="1">
              <a:ea typeface="ヒラギノ角ゴ Pro W3" pitchFamily="48" charset="-128"/>
            </a:endParaRPr>
          </a:p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(second</a:t>
            </a:r>
          </a:p>
          <a:p>
            <a:pPr algn="l"/>
            <a:r>
              <a:rPr kumimoji="0" lang="en-US" altLang="en-US" sz="1500" b="1">
                <a:ea typeface="ヒラギノ角ゴ Pro W3" pitchFamily="48" charset="-128"/>
              </a:rPr>
              <a:t>messenger)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03448" name="Text Box 51">
            <a:extLst>
              <a:ext uri="{FF2B5EF4-FFF2-40B4-BE49-F238E27FC236}">
                <a16:creationId xmlns:a16="http://schemas.microsoft.com/office/drawing/2014/main" id="{6D27A411-AF0B-42CC-AE12-F11249B40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0" y="2084389"/>
            <a:ext cx="400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300" b="1">
                <a:ea typeface="ヒラギノ角ゴ Pro W3" pitchFamily="48" charset="-128"/>
              </a:rPr>
              <a:t>GTP</a:t>
            </a:r>
            <a:endParaRPr kumimoji="0" lang="en-US" altLang="en-US" sz="13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8F25E4D-FAE4-46B4-B235-CCB70157CD70}"/>
              </a:ext>
            </a:extLst>
          </p:cNvPr>
          <p:cNvSpPr txBox="1">
            <a:spLocks noChangeArrowheads="1"/>
          </p:cNvSpPr>
          <p:nvPr/>
        </p:nvSpPr>
        <p:spPr>
          <a:xfrm>
            <a:off x="292894" y="365126"/>
            <a:ext cx="3296444" cy="619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Cell signaling leads to regulation of transcription or cytoplasmic activities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cell’s response to an extracellular signal is sometimes called the “output response”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>
            <a:extLst>
              <a:ext uri="{FF2B5EF4-FFF2-40B4-BE49-F238E27FC236}">
                <a16:creationId xmlns:a16="http://schemas.microsoft.com/office/drawing/2014/main" id="{5CAFFE13-5E8A-42D2-A85C-3E0442898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56" y="1166812"/>
            <a:ext cx="5963444" cy="5386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Ultimately, a signal transduction pathway leads to regulation of one or more cellular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response may occur in the cytoplasm or may involve action in the nucleus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Many signaling pathways regulate the </a:t>
            </a:r>
            <a:r>
              <a:rPr lang="en-US" altLang="en-US" i="1" dirty="0"/>
              <a:t>synthesis</a:t>
            </a:r>
            <a:r>
              <a:rPr lang="en-US" altLang="en-US" dirty="0"/>
              <a:t> of enzymes or other proteins, usually by turning genes on or off in the nucleus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final activated molecule may function as a transcription factor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altLang="en-US" dirty="0"/>
          </a:p>
        </p:txBody>
      </p:sp>
      <p:sp>
        <p:nvSpPr>
          <p:cNvPr id="107524" name="Line 4">
            <a:extLst>
              <a:ext uri="{FF2B5EF4-FFF2-40B4-BE49-F238E27FC236}">
                <a16:creationId xmlns:a16="http://schemas.microsoft.com/office/drawing/2014/main" id="{267FA47F-A6BB-491E-88AA-96DAE5051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9" y="93345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9" descr="11_14NuclearResponse-U">
            <a:extLst>
              <a:ext uri="{FF2B5EF4-FFF2-40B4-BE49-F238E27FC236}">
                <a16:creationId xmlns:a16="http://schemas.microsoft.com/office/drawing/2014/main" id="{809D6269-CE4C-4469-8FE0-F1B07C88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7" y="196850"/>
            <a:ext cx="50419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0">
            <a:extLst>
              <a:ext uri="{FF2B5EF4-FFF2-40B4-BE49-F238E27FC236}">
                <a16:creationId xmlns:a16="http://schemas.microsoft.com/office/drawing/2014/main" id="{AA92963A-FE6E-42E8-ABD9-E6428FE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339726"/>
            <a:ext cx="935038" cy="271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ADD1AD14-E626-4286-A3E2-AF926700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0" y="2201864"/>
            <a:ext cx="1206500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4FE79879-8FF1-45BA-991E-DFA6405A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4611689"/>
            <a:ext cx="960438" cy="257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 Box 34">
            <a:extLst>
              <a:ext uri="{FF2B5EF4-FFF2-40B4-BE49-F238E27FC236}">
                <a16:creationId xmlns:a16="http://schemas.microsoft.com/office/drawing/2014/main" id="{E115A9F4-2E2E-4AE2-A322-3122698B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5" y="263525"/>
            <a:ext cx="11112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300" b="1">
                <a:ea typeface="ヒラギノ角ゴ Pro W3" pitchFamily="48" charset="-128"/>
              </a:rPr>
              <a:t>Growth factor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E466CA4C-B151-4426-8A29-B4AF3CEC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63" y="620714"/>
            <a:ext cx="73342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kumimoji="0" lang="en-US" altLang="en-US" sz="1300" b="1">
                <a:ea typeface="ヒラギノ角ゴ Pro W3" pitchFamily="48" charset="-128"/>
              </a:rPr>
              <a:t>Receptor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C3084CEE-E3BE-433F-94D3-4371162A2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85225" y="385763"/>
            <a:ext cx="385762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7">
            <a:extLst>
              <a:ext uri="{FF2B5EF4-FFF2-40B4-BE49-F238E27FC236}">
                <a16:creationId xmlns:a16="http://schemas.microsoft.com/office/drawing/2014/main" id="{0C248DF0-663C-443A-8038-784CF90A81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6825" y="746125"/>
            <a:ext cx="292100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A21D1AED-D1CB-411B-9F53-1831037D3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663" y="1839913"/>
            <a:ext cx="1333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 dirty="0">
                <a:ea typeface="ヒラギノ角ゴ Pro W3" pitchFamily="48" charset="-128"/>
              </a:rPr>
              <a:t>Phosphorylation</a:t>
            </a:r>
          </a:p>
          <a:p>
            <a:r>
              <a:rPr kumimoji="0" lang="en-US" altLang="en-US" sz="1300" b="1" dirty="0">
                <a:ea typeface="ヒラギノ角ゴ Pro W3" pitchFamily="48" charset="-128"/>
              </a:rPr>
              <a:t>cascade</a:t>
            </a:r>
            <a:endParaRPr kumimoji="0" lang="en-US" altLang="en-US" sz="1500" b="1" dirty="0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B786AB0E-0BC2-4090-B04B-E6B6C0EC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288" y="379414"/>
            <a:ext cx="804863" cy="198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ea typeface="ヒラギノ角ゴ Pro W3" pitchFamily="48" charset="-128"/>
              </a:rPr>
              <a:t>Reception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8" name="Text Box 40">
            <a:extLst>
              <a:ext uri="{FF2B5EF4-FFF2-40B4-BE49-F238E27FC236}">
                <a16:creationId xmlns:a16="http://schemas.microsoft.com/office/drawing/2014/main" id="{753EFEBC-9A5D-459C-8528-55F2C405A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2300" y="2241550"/>
            <a:ext cx="1058862" cy="198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ea typeface="ヒラギノ角ゴ Pro W3" pitchFamily="48" charset="-128"/>
              </a:rPr>
              <a:t>Transduction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9" name="Text Box 41">
            <a:extLst>
              <a:ext uri="{FF2B5EF4-FFF2-40B4-BE49-F238E27FC236}">
                <a16:creationId xmlns:a16="http://schemas.microsoft.com/office/drawing/2014/main" id="{3BC1033C-5A29-4ED7-AF08-604E91C5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5" y="4186238"/>
            <a:ext cx="10160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Active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transcription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factor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" name="Line 42">
            <a:extLst>
              <a:ext uri="{FF2B5EF4-FFF2-40B4-BE49-F238E27FC236}">
                <a16:creationId xmlns:a16="http://schemas.microsoft.com/office/drawing/2014/main" id="{4F8E17E4-C562-4A64-8AB2-112161973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1088" y="4538664"/>
            <a:ext cx="423863" cy="25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CAA7B37C-04D1-4605-9F67-5362E47CF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7101" y="4654550"/>
            <a:ext cx="8032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Response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16F4EA9E-DBCE-4301-AA8E-2A7CDCE3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9663" y="4789489"/>
            <a:ext cx="117475" cy="1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100" b="1">
                <a:ea typeface="ヒラギノ角ゴ Pro W3" pitchFamily="48" charset="-128"/>
              </a:rPr>
              <a:t>P</a:t>
            </a:r>
            <a:endParaRPr kumimoji="0" lang="en-US" altLang="en-US" sz="11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" name="Text Box 45">
            <a:extLst>
              <a:ext uri="{FF2B5EF4-FFF2-40B4-BE49-F238E27FC236}">
                <a16:creationId xmlns:a16="http://schemas.microsoft.com/office/drawing/2014/main" id="{BE8D7B19-55D5-4773-BF43-ACECAA18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262" y="4140201"/>
            <a:ext cx="10350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Inactive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transcription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factor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4" name="Line 46">
            <a:extLst>
              <a:ext uri="{FF2B5EF4-FFF2-40B4-BE49-F238E27FC236}">
                <a16:creationId xmlns:a16="http://schemas.microsoft.com/office/drawing/2014/main" id="{614B74C5-ABF9-47D1-9D6A-D03021412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0725" y="4056064"/>
            <a:ext cx="44450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96F44BEB-EBC0-479F-8C8B-596092719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1" y="3065464"/>
            <a:ext cx="104933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CYTOPLASM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6" name="Line 48">
            <a:extLst>
              <a:ext uri="{FF2B5EF4-FFF2-40B4-BE49-F238E27FC236}">
                <a16:creationId xmlns:a16="http://schemas.microsoft.com/office/drawing/2014/main" id="{621FA81E-9B6C-41B6-9748-5A80B5D62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5550" y="4894263"/>
            <a:ext cx="63500" cy="42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9">
            <a:extLst>
              <a:ext uri="{FF2B5EF4-FFF2-40B4-BE49-F238E27FC236}">
                <a16:creationId xmlns:a16="http://schemas.microsoft.com/office/drawing/2014/main" id="{DE50D75E-DB3D-4922-8D56-6EFD8DE9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038" y="5157789"/>
            <a:ext cx="3714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DNA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8" name="Text Box 50">
            <a:extLst>
              <a:ext uri="{FF2B5EF4-FFF2-40B4-BE49-F238E27FC236}">
                <a16:creationId xmlns:a16="http://schemas.microsoft.com/office/drawing/2014/main" id="{D663AA37-CE06-490A-ABB3-953F93D42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1" y="6172200"/>
            <a:ext cx="82073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NUCLEUS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9" name="Text Box 51">
            <a:extLst>
              <a:ext uri="{FF2B5EF4-FFF2-40B4-BE49-F238E27FC236}">
                <a16:creationId xmlns:a16="http://schemas.microsoft.com/office/drawing/2014/main" id="{E31E27CD-43E9-4DDC-B08C-43A75CC9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75" y="6181725"/>
            <a:ext cx="508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mRNA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id="{7E4BE062-D139-4081-A059-A58E53BD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9437" y="5630864"/>
            <a:ext cx="4318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>
                <a:ea typeface="ヒラギノ角ゴ Pro W3" pitchFamily="48" charset="-128"/>
              </a:rPr>
              <a:t>Gene</a:t>
            </a:r>
            <a:endParaRPr kumimoji="0"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31" name="AutoShape 53">
            <a:extLst>
              <a:ext uri="{FF2B5EF4-FFF2-40B4-BE49-F238E27FC236}">
                <a16:creationId xmlns:a16="http://schemas.microsoft.com/office/drawing/2014/main" id="{ABDD40A1-C72C-4F52-9AEB-3132394092DD}"/>
              </a:ext>
            </a:extLst>
          </p:cNvPr>
          <p:cNvSpPr>
            <a:spLocks/>
          </p:cNvSpPr>
          <p:nvPr/>
        </p:nvSpPr>
        <p:spPr bwMode="auto">
          <a:xfrm rot="16200000">
            <a:off x="10861675" y="4795838"/>
            <a:ext cx="127000" cy="1498600"/>
          </a:xfrm>
          <a:prstGeom prst="leftBrace">
            <a:avLst>
              <a:gd name="adj1" fmla="val 9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8AE0A28D-3A77-45AB-B22F-2E6F637E3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519" y="153192"/>
            <a:ext cx="7763669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Nuclear and Cytoplasmic Responses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931</Words>
  <Application>Microsoft Office PowerPoint</Application>
  <PresentationFormat>Widescreen</PresentationFormat>
  <Paragraphs>319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Symbol</vt:lpstr>
      <vt:lpstr>Times</vt:lpstr>
      <vt:lpstr>Times New Roman</vt:lpstr>
      <vt:lpstr>ヒラギノ角ゴ Pro W3</vt:lpstr>
      <vt:lpstr>Office Theme</vt:lpstr>
      <vt:lpstr>Small Molecules and Ions as Second Messengers</vt:lpstr>
      <vt:lpstr>Cyclic AMP</vt:lpstr>
      <vt:lpstr>PowerPoint Presentation</vt:lpstr>
      <vt:lpstr>PowerPoint Presentation</vt:lpstr>
      <vt:lpstr>Calcium Ions and Inositol Triphosphate (IP3)</vt:lpstr>
      <vt:lpstr>PowerPoint Presentation</vt:lpstr>
      <vt:lpstr>PowerPoint Presentation</vt:lpstr>
      <vt:lpstr>PowerPoint Presentation</vt:lpstr>
      <vt:lpstr>Nuclear and Cytoplasmic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Fatsy</dc:creator>
  <cp:lastModifiedBy>Lucas Fatsy</cp:lastModifiedBy>
  <cp:revision>11</cp:revision>
  <dcterms:created xsi:type="dcterms:W3CDTF">2019-10-01T21:08:43Z</dcterms:created>
  <dcterms:modified xsi:type="dcterms:W3CDTF">2019-10-09T11:15:58Z</dcterms:modified>
</cp:coreProperties>
</file>