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539047-9F2A-437E-9752-BD665789F18D}" type="datetimeFigureOut">
              <a:rPr lang="en-US" smtClean="0"/>
              <a:t>9/11/2015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7F8C7-B903-475F-9724-A73C1A801562}" type="slidenum">
              <a:rPr lang="en-US" smtClean="0"/>
              <a:t>‹#›</a:t>
            </a:fld>
            <a:endParaRPr lang="en-US"/>
          </a:p>
        </p:txBody>
      </p:sp>
    </p:spTree>
    <p:extLst>
      <p:ext uri="{BB962C8B-B14F-4D97-AF65-F5344CB8AC3E}">
        <p14:creationId xmlns:p14="http://schemas.microsoft.com/office/powerpoint/2010/main" val="3803515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539047-9F2A-437E-9752-BD665789F18D}" type="datetimeFigureOut">
              <a:rPr lang="en-US" smtClean="0"/>
              <a:t>9/11/2015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7F8C7-B903-475F-9724-A73C1A801562}" type="slidenum">
              <a:rPr lang="en-US" smtClean="0"/>
              <a:t>‹#›</a:t>
            </a:fld>
            <a:endParaRPr lang="en-US"/>
          </a:p>
        </p:txBody>
      </p:sp>
    </p:spTree>
    <p:extLst>
      <p:ext uri="{BB962C8B-B14F-4D97-AF65-F5344CB8AC3E}">
        <p14:creationId xmlns:p14="http://schemas.microsoft.com/office/powerpoint/2010/main" val="1226585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539047-9F2A-437E-9752-BD665789F18D}" type="datetimeFigureOut">
              <a:rPr lang="en-US" smtClean="0"/>
              <a:t>9/11/2015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7F8C7-B903-475F-9724-A73C1A801562}" type="slidenum">
              <a:rPr lang="en-US" smtClean="0"/>
              <a:t>‹#›</a:t>
            </a:fld>
            <a:endParaRPr lang="en-US"/>
          </a:p>
        </p:txBody>
      </p:sp>
    </p:spTree>
    <p:extLst>
      <p:ext uri="{BB962C8B-B14F-4D97-AF65-F5344CB8AC3E}">
        <p14:creationId xmlns:p14="http://schemas.microsoft.com/office/powerpoint/2010/main" val="3971386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539047-9F2A-437E-9752-BD665789F18D}" type="datetimeFigureOut">
              <a:rPr lang="en-US" smtClean="0"/>
              <a:t>9/11/2015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7F8C7-B903-475F-9724-A73C1A801562}" type="slidenum">
              <a:rPr lang="en-US" smtClean="0"/>
              <a:t>‹#›</a:t>
            </a:fld>
            <a:endParaRPr lang="en-US"/>
          </a:p>
        </p:txBody>
      </p:sp>
    </p:spTree>
    <p:extLst>
      <p:ext uri="{BB962C8B-B14F-4D97-AF65-F5344CB8AC3E}">
        <p14:creationId xmlns:p14="http://schemas.microsoft.com/office/powerpoint/2010/main" val="1110954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539047-9F2A-437E-9752-BD665789F18D}" type="datetimeFigureOut">
              <a:rPr lang="en-US" smtClean="0"/>
              <a:t>9/11/2015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7F8C7-B903-475F-9724-A73C1A801562}" type="slidenum">
              <a:rPr lang="en-US" smtClean="0"/>
              <a:t>‹#›</a:t>
            </a:fld>
            <a:endParaRPr lang="en-US"/>
          </a:p>
        </p:txBody>
      </p:sp>
    </p:spTree>
    <p:extLst>
      <p:ext uri="{BB962C8B-B14F-4D97-AF65-F5344CB8AC3E}">
        <p14:creationId xmlns:p14="http://schemas.microsoft.com/office/powerpoint/2010/main" val="1241334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539047-9F2A-437E-9752-BD665789F18D}" type="datetimeFigureOut">
              <a:rPr lang="en-US" smtClean="0"/>
              <a:t>9/11/2015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87F8C7-B903-475F-9724-A73C1A801562}" type="slidenum">
              <a:rPr lang="en-US" smtClean="0"/>
              <a:t>‹#›</a:t>
            </a:fld>
            <a:endParaRPr lang="en-US"/>
          </a:p>
        </p:txBody>
      </p:sp>
    </p:spTree>
    <p:extLst>
      <p:ext uri="{BB962C8B-B14F-4D97-AF65-F5344CB8AC3E}">
        <p14:creationId xmlns:p14="http://schemas.microsoft.com/office/powerpoint/2010/main" val="2635017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539047-9F2A-437E-9752-BD665789F18D}" type="datetimeFigureOut">
              <a:rPr lang="en-US" smtClean="0"/>
              <a:t>9/11/2015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87F8C7-B903-475F-9724-A73C1A801562}" type="slidenum">
              <a:rPr lang="en-US" smtClean="0"/>
              <a:t>‹#›</a:t>
            </a:fld>
            <a:endParaRPr lang="en-US"/>
          </a:p>
        </p:txBody>
      </p:sp>
    </p:spTree>
    <p:extLst>
      <p:ext uri="{BB962C8B-B14F-4D97-AF65-F5344CB8AC3E}">
        <p14:creationId xmlns:p14="http://schemas.microsoft.com/office/powerpoint/2010/main" val="2883536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539047-9F2A-437E-9752-BD665789F18D}" type="datetimeFigureOut">
              <a:rPr lang="en-US" smtClean="0"/>
              <a:t>9/11/2015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87F8C7-B903-475F-9724-A73C1A801562}" type="slidenum">
              <a:rPr lang="en-US" smtClean="0"/>
              <a:t>‹#›</a:t>
            </a:fld>
            <a:endParaRPr lang="en-US"/>
          </a:p>
        </p:txBody>
      </p:sp>
    </p:spTree>
    <p:extLst>
      <p:ext uri="{BB962C8B-B14F-4D97-AF65-F5344CB8AC3E}">
        <p14:creationId xmlns:p14="http://schemas.microsoft.com/office/powerpoint/2010/main" val="1408153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539047-9F2A-437E-9752-BD665789F18D}" type="datetimeFigureOut">
              <a:rPr lang="en-US" smtClean="0"/>
              <a:t>9/11/2015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87F8C7-B903-475F-9724-A73C1A801562}" type="slidenum">
              <a:rPr lang="en-US" smtClean="0"/>
              <a:t>‹#›</a:t>
            </a:fld>
            <a:endParaRPr lang="en-US"/>
          </a:p>
        </p:txBody>
      </p:sp>
    </p:spTree>
    <p:extLst>
      <p:ext uri="{BB962C8B-B14F-4D97-AF65-F5344CB8AC3E}">
        <p14:creationId xmlns:p14="http://schemas.microsoft.com/office/powerpoint/2010/main" val="134154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539047-9F2A-437E-9752-BD665789F18D}" type="datetimeFigureOut">
              <a:rPr lang="en-US" smtClean="0"/>
              <a:t>9/11/2015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87F8C7-B903-475F-9724-A73C1A801562}" type="slidenum">
              <a:rPr lang="en-US" smtClean="0"/>
              <a:t>‹#›</a:t>
            </a:fld>
            <a:endParaRPr lang="en-US"/>
          </a:p>
        </p:txBody>
      </p:sp>
    </p:spTree>
    <p:extLst>
      <p:ext uri="{BB962C8B-B14F-4D97-AF65-F5344CB8AC3E}">
        <p14:creationId xmlns:p14="http://schemas.microsoft.com/office/powerpoint/2010/main" val="2410247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539047-9F2A-437E-9752-BD665789F18D}" type="datetimeFigureOut">
              <a:rPr lang="en-US" smtClean="0"/>
              <a:t>9/11/2015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87F8C7-B903-475F-9724-A73C1A801562}" type="slidenum">
              <a:rPr lang="en-US" smtClean="0"/>
              <a:t>‹#›</a:t>
            </a:fld>
            <a:endParaRPr lang="en-US"/>
          </a:p>
        </p:txBody>
      </p:sp>
    </p:spTree>
    <p:extLst>
      <p:ext uri="{BB962C8B-B14F-4D97-AF65-F5344CB8AC3E}">
        <p14:creationId xmlns:p14="http://schemas.microsoft.com/office/powerpoint/2010/main" val="2866614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00"/>
            </a:gs>
            <a:gs pos="74000">
              <a:schemeClr val="accent1">
                <a:lumMod val="45000"/>
                <a:lumOff val="55000"/>
              </a:schemeClr>
            </a:gs>
            <a:gs pos="83000">
              <a:schemeClr val="accent1">
                <a:lumMod val="45000"/>
                <a:lumOff val="55000"/>
              </a:schemeClr>
            </a:gs>
            <a:gs pos="100000">
              <a:srgbClr val="FFC000"/>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539047-9F2A-437E-9752-BD665789F18D}" type="datetimeFigureOut">
              <a:rPr lang="en-US" smtClean="0"/>
              <a:t>9/11/2015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87F8C7-B903-475F-9724-A73C1A801562}" type="slidenum">
              <a:rPr lang="en-US" smtClean="0"/>
              <a:t>‹#›</a:t>
            </a:fld>
            <a:endParaRPr lang="en-US"/>
          </a:p>
        </p:txBody>
      </p:sp>
    </p:spTree>
    <p:extLst>
      <p:ext uri="{BB962C8B-B14F-4D97-AF65-F5344CB8AC3E}">
        <p14:creationId xmlns:p14="http://schemas.microsoft.com/office/powerpoint/2010/main" val="34196592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0253" y="326754"/>
            <a:ext cx="11788462" cy="5355312"/>
          </a:xfrm>
          <a:prstGeom prst="rect">
            <a:avLst/>
          </a:prstGeom>
        </p:spPr>
        <p:txBody>
          <a:bodyPr wrap="square">
            <a:spAutoFit/>
          </a:bodyPr>
          <a:lstStyle/>
          <a:p>
            <a:r>
              <a:rPr lang="en-US" b="1" i="0" u="none" strike="noStrike" dirty="0" smtClean="0">
                <a:solidFill>
                  <a:srgbClr val="000000"/>
                </a:solidFill>
                <a:effectLst/>
                <a:latin typeface="Georgia" panose="02040502050405020303" pitchFamily="18" charset="0"/>
              </a:rPr>
              <a:t>1. Bottle with solar powered freezer</a:t>
            </a:r>
            <a:endParaRPr lang="en-US" b="1" dirty="0" smtClean="0">
              <a:effectLst/>
              <a:latin typeface="Georgia" panose="02040502050405020303" pitchFamily="18" charset="0"/>
            </a:endParaRPr>
          </a:p>
          <a:p>
            <a:pPr fontAlgn="base"/>
            <a:endParaRPr lang="en-US" b="1" i="0" u="none" strike="noStrike" dirty="0" smtClean="0">
              <a:solidFill>
                <a:srgbClr val="000000"/>
              </a:solidFill>
              <a:effectLst/>
              <a:latin typeface="Georgia" panose="02040502050405020303" pitchFamily="18" charset="0"/>
            </a:endParaRPr>
          </a:p>
          <a:p>
            <a:pPr fontAlgn="base"/>
            <a:r>
              <a:rPr lang="en-US" b="1" i="0" u="none" strike="noStrike" dirty="0" smtClean="0">
                <a:solidFill>
                  <a:srgbClr val="000000"/>
                </a:solidFill>
                <a:effectLst/>
                <a:latin typeface="Georgia" panose="02040502050405020303" pitchFamily="18" charset="0"/>
              </a:rPr>
              <a:t>Problem Statement: </a:t>
            </a:r>
          </a:p>
          <a:p>
            <a:pPr fontAlgn="base"/>
            <a:r>
              <a:rPr lang="en-US" b="0" i="0" u="none" strike="noStrike" dirty="0" smtClean="0">
                <a:solidFill>
                  <a:srgbClr val="000000"/>
                </a:solidFill>
                <a:effectLst/>
                <a:latin typeface="Georgia" panose="02040502050405020303" pitchFamily="18" charset="0"/>
              </a:rPr>
              <a:t>Water makes up between 60 and 70 percent of our bodies. Despite this, many people do not drink as much water as they should, as about “75% of Americans are Chronically dehydrated.” Also, in recent years, it has been discovered that plastic water bottles can release chemicals, especially after being in different temperatures.</a:t>
            </a:r>
          </a:p>
          <a:p>
            <a:pPr fontAlgn="base"/>
            <a:endParaRPr lang="en-US" b="1" i="0" u="none" strike="noStrike" dirty="0" smtClean="0">
              <a:solidFill>
                <a:srgbClr val="000000"/>
              </a:solidFill>
              <a:effectLst/>
              <a:latin typeface="Georgia" panose="02040502050405020303" pitchFamily="18" charset="0"/>
            </a:endParaRPr>
          </a:p>
          <a:p>
            <a:pPr fontAlgn="base"/>
            <a:r>
              <a:rPr lang="en-US" b="1" i="0" u="none" strike="noStrike" dirty="0" smtClean="0">
                <a:solidFill>
                  <a:srgbClr val="000000"/>
                </a:solidFill>
                <a:effectLst/>
                <a:latin typeface="Georgia" panose="02040502050405020303" pitchFamily="18" charset="0"/>
              </a:rPr>
              <a:t>Statement of purpose: </a:t>
            </a:r>
          </a:p>
          <a:p>
            <a:pPr fontAlgn="base"/>
            <a:r>
              <a:rPr lang="en-US" b="0" i="0" u="none" strike="noStrike" dirty="0" smtClean="0">
                <a:solidFill>
                  <a:srgbClr val="000000"/>
                </a:solidFill>
                <a:effectLst/>
                <a:latin typeface="Georgia" panose="02040502050405020303" pitchFamily="18" charset="0"/>
              </a:rPr>
              <a:t>Create a water bottle that will keep the drink cold (many people do not like warm water) and that is a safe material that does not release chemicals.</a:t>
            </a:r>
          </a:p>
          <a:p>
            <a:pPr fontAlgn="base"/>
            <a:endParaRPr lang="en-US" dirty="0">
              <a:solidFill>
                <a:srgbClr val="000000"/>
              </a:solidFill>
              <a:latin typeface="Georgia" panose="02040502050405020303" pitchFamily="18" charset="0"/>
            </a:endParaRPr>
          </a:p>
          <a:p>
            <a:endParaRPr lang="en-US" b="1" u="sng" dirty="0" smtClean="0"/>
          </a:p>
          <a:p>
            <a:r>
              <a:rPr lang="en-US" b="1" dirty="0" smtClean="0">
                <a:latin typeface="Georgia" panose="02040502050405020303" pitchFamily="18" charset="0"/>
              </a:rPr>
              <a:t>2. </a:t>
            </a:r>
          </a:p>
          <a:p>
            <a:r>
              <a:rPr lang="en-US" b="1" dirty="0" smtClean="0">
                <a:latin typeface="Georgia" panose="02040502050405020303" pitchFamily="18" charset="0"/>
              </a:rPr>
              <a:t>Problem </a:t>
            </a:r>
            <a:r>
              <a:rPr lang="en-US" b="1" dirty="0">
                <a:latin typeface="Georgia" panose="02040502050405020303" pitchFamily="18" charset="0"/>
              </a:rPr>
              <a:t>Statement</a:t>
            </a:r>
            <a:endParaRPr lang="en-US" dirty="0">
              <a:latin typeface="Georgia" panose="02040502050405020303" pitchFamily="18" charset="0"/>
            </a:endParaRPr>
          </a:p>
          <a:p>
            <a:pPr fontAlgn="base"/>
            <a:r>
              <a:rPr lang="en-US" dirty="0">
                <a:latin typeface="Georgia" panose="02040502050405020303" pitchFamily="18" charset="0"/>
              </a:rPr>
              <a:t>Multiple generations take on the current outlook of the modern society and the fate of the posterity</a:t>
            </a:r>
          </a:p>
          <a:p>
            <a:pPr fontAlgn="base"/>
            <a:r>
              <a:rPr lang="en-US" dirty="0">
                <a:latin typeface="Georgia" panose="02040502050405020303" pitchFamily="18" charset="0"/>
              </a:rPr>
              <a:t/>
            </a:r>
            <a:br>
              <a:rPr lang="en-US" dirty="0">
                <a:latin typeface="Georgia" panose="02040502050405020303" pitchFamily="18" charset="0"/>
              </a:rPr>
            </a:br>
            <a:r>
              <a:rPr lang="en-US" b="1" dirty="0" smtClean="0">
                <a:latin typeface="Georgia" panose="02040502050405020303" pitchFamily="18" charset="0"/>
              </a:rPr>
              <a:t>Statement </a:t>
            </a:r>
            <a:r>
              <a:rPr lang="en-US" b="1" dirty="0">
                <a:latin typeface="Georgia" panose="02040502050405020303" pitchFamily="18" charset="0"/>
              </a:rPr>
              <a:t>of Purpose</a:t>
            </a:r>
            <a:r>
              <a:rPr lang="en-US" dirty="0">
                <a:latin typeface="Georgia" panose="02040502050405020303" pitchFamily="18" charset="0"/>
              </a:rPr>
              <a:t/>
            </a:r>
            <a:br>
              <a:rPr lang="en-US" dirty="0">
                <a:latin typeface="Georgia" panose="02040502050405020303" pitchFamily="18" charset="0"/>
              </a:rPr>
            </a:br>
            <a:r>
              <a:rPr lang="en-US" dirty="0" smtClean="0">
                <a:latin typeface="Georgia" panose="02040502050405020303" pitchFamily="18" charset="0"/>
              </a:rPr>
              <a:t>Determine </a:t>
            </a:r>
            <a:r>
              <a:rPr lang="en-US" dirty="0">
                <a:latin typeface="Georgia" panose="02040502050405020303" pitchFamily="18" charset="0"/>
              </a:rPr>
              <a:t>the different generations stance on current society and what is anticipated for posterity</a:t>
            </a:r>
          </a:p>
          <a:p>
            <a:pPr fontAlgn="base"/>
            <a:endParaRPr lang="en-US" b="0" i="0" u="none" strike="noStrike" dirty="0">
              <a:solidFill>
                <a:srgbClr val="000000"/>
              </a:solidFill>
              <a:effectLst/>
              <a:latin typeface="Georgia" panose="02040502050405020303" pitchFamily="18" charset="0"/>
            </a:endParaRPr>
          </a:p>
        </p:txBody>
      </p:sp>
    </p:spTree>
    <p:extLst>
      <p:ext uri="{BB962C8B-B14F-4D97-AF65-F5344CB8AC3E}">
        <p14:creationId xmlns:p14="http://schemas.microsoft.com/office/powerpoint/2010/main" val="748949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253" y="326754"/>
            <a:ext cx="11788462" cy="5632311"/>
          </a:xfrm>
          <a:prstGeom prst="rect">
            <a:avLst/>
          </a:prstGeom>
        </p:spPr>
        <p:txBody>
          <a:bodyPr wrap="square">
            <a:spAutoFit/>
          </a:bodyPr>
          <a:lstStyle/>
          <a:p>
            <a:r>
              <a:rPr lang="en-US" b="1" dirty="0" smtClean="0">
                <a:latin typeface="Georgia" panose="02040502050405020303" pitchFamily="18" charset="0"/>
              </a:rPr>
              <a:t>3. </a:t>
            </a:r>
          </a:p>
          <a:p>
            <a:r>
              <a:rPr lang="en-US" b="1" dirty="0" smtClean="0">
                <a:latin typeface="Georgia" panose="02040502050405020303" pitchFamily="18" charset="0"/>
              </a:rPr>
              <a:t>Problem:</a:t>
            </a:r>
          </a:p>
          <a:p>
            <a:r>
              <a:rPr lang="en-US" dirty="0" smtClean="0">
                <a:latin typeface="Georgia" panose="02040502050405020303" pitchFamily="18" charset="0"/>
              </a:rPr>
              <a:t>Downhill </a:t>
            </a:r>
            <a:r>
              <a:rPr lang="en-US" dirty="0">
                <a:latin typeface="Georgia" panose="02040502050405020303" pitchFamily="18" charset="0"/>
              </a:rPr>
              <a:t>skateboarders and free-riders, since the induction of the sport, have lacked the ability to uniquely modify the concave (i.e. foot platform) of their board to perfectly/ better suit their style of riding</a:t>
            </a:r>
            <a:r>
              <a:rPr lang="en-US" dirty="0" smtClean="0">
                <a:latin typeface="Georgia" panose="02040502050405020303" pitchFamily="18" charset="0"/>
              </a:rPr>
              <a:t>.</a:t>
            </a:r>
            <a:r>
              <a:rPr lang="en-US" dirty="0">
                <a:latin typeface="Georgia" panose="02040502050405020303" pitchFamily="18" charset="0"/>
              </a:rPr>
              <a:t/>
            </a:r>
            <a:br>
              <a:rPr lang="en-US" dirty="0">
                <a:latin typeface="Georgia" panose="02040502050405020303" pitchFamily="18" charset="0"/>
              </a:rPr>
            </a:br>
            <a:endParaRPr lang="en-US" dirty="0">
              <a:latin typeface="Georgia" panose="02040502050405020303" pitchFamily="18" charset="0"/>
            </a:endParaRPr>
          </a:p>
          <a:p>
            <a:r>
              <a:rPr lang="en-US" b="1" dirty="0">
                <a:latin typeface="Georgia" panose="02040502050405020303" pitchFamily="18" charset="0"/>
              </a:rPr>
              <a:t>Purpose: </a:t>
            </a:r>
            <a:endParaRPr lang="en-US" b="1" dirty="0" smtClean="0">
              <a:latin typeface="Georgia" panose="02040502050405020303" pitchFamily="18" charset="0"/>
            </a:endParaRPr>
          </a:p>
          <a:p>
            <a:r>
              <a:rPr lang="en-US" dirty="0" smtClean="0">
                <a:latin typeface="Georgia" panose="02040502050405020303" pitchFamily="18" charset="0"/>
              </a:rPr>
              <a:t>Enable </a:t>
            </a:r>
            <a:r>
              <a:rPr lang="en-US" dirty="0">
                <a:latin typeface="Georgia" panose="02040502050405020303" pitchFamily="18" charset="0"/>
              </a:rPr>
              <a:t>Skateboarders the ability and means to change the concave on their skateboard with ease </a:t>
            </a:r>
            <a:r>
              <a:rPr lang="en-US" dirty="0" smtClean="0">
                <a:latin typeface="Georgia" panose="02040502050405020303" pitchFamily="18" charset="0"/>
              </a:rPr>
              <a:t>.</a:t>
            </a:r>
          </a:p>
          <a:p>
            <a:endParaRPr lang="en-US" dirty="0">
              <a:latin typeface="Georgia" panose="02040502050405020303" pitchFamily="18" charset="0"/>
            </a:endParaRPr>
          </a:p>
          <a:p>
            <a:r>
              <a:rPr lang="en-US" b="1" dirty="0" smtClean="0">
                <a:latin typeface="Georgia" panose="02040502050405020303" pitchFamily="18" charset="0"/>
              </a:rPr>
              <a:t>4.</a:t>
            </a:r>
          </a:p>
          <a:p>
            <a:r>
              <a:rPr lang="en-US" b="1" dirty="0">
                <a:latin typeface="Georgia" panose="02040502050405020303" pitchFamily="18" charset="0"/>
              </a:rPr>
              <a:t>PROBLEM STATEMENT: </a:t>
            </a:r>
            <a:endParaRPr lang="en-US" b="1" dirty="0" smtClean="0">
              <a:latin typeface="Georgia" panose="02040502050405020303" pitchFamily="18" charset="0"/>
            </a:endParaRPr>
          </a:p>
          <a:p>
            <a:r>
              <a:rPr lang="en-US" dirty="0" smtClean="0">
                <a:latin typeface="Georgia" panose="02040502050405020303" pitchFamily="18" charset="0"/>
              </a:rPr>
              <a:t>The </a:t>
            </a:r>
            <a:r>
              <a:rPr lang="en-US" dirty="0">
                <a:latin typeface="Georgia" panose="02040502050405020303" pitchFamily="18" charset="0"/>
              </a:rPr>
              <a:t>percentage of obese adolescents in the United States aged 12-19 years old increased from 5% to nearly 21% between 1980 and 2012</a:t>
            </a:r>
            <a:endParaRPr lang="en-US" b="0" dirty="0" smtClean="0">
              <a:effectLst/>
              <a:latin typeface="Georgia" panose="02040502050405020303" pitchFamily="18" charset="0"/>
            </a:endParaRPr>
          </a:p>
          <a:p>
            <a:r>
              <a:rPr lang="en-US" b="0" dirty="0" smtClean="0">
                <a:effectLst/>
                <a:latin typeface="Georgia" panose="02040502050405020303" pitchFamily="18" charset="0"/>
              </a:rPr>
              <a:t/>
            </a:r>
            <a:br>
              <a:rPr lang="en-US" b="0" dirty="0" smtClean="0">
                <a:effectLst/>
                <a:latin typeface="Georgia" panose="02040502050405020303" pitchFamily="18" charset="0"/>
              </a:rPr>
            </a:br>
            <a:r>
              <a:rPr lang="en-US" b="1" dirty="0">
                <a:latin typeface="Georgia" panose="02040502050405020303" pitchFamily="18" charset="0"/>
              </a:rPr>
              <a:t>SOP: </a:t>
            </a:r>
            <a:endParaRPr lang="en-US" b="1" dirty="0" smtClean="0">
              <a:latin typeface="Georgia" panose="02040502050405020303" pitchFamily="18" charset="0"/>
            </a:endParaRPr>
          </a:p>
          <a:p>
            <a:r>
              <a:rPr lang="en-US" dirty="0" smtClean="0">
                <a:latin typeface="Georgia" panose="02040502050405020303" pitchFamily="18" charset="0"/>
              </a:rPr>
              <a:t>Decrease </a:t>
            </a:r>
            <a:r>
              <a:rPr lang="en-US" dirty="0">
                <a:latin typeface="Georgia" panose="02040502050405020303" pitchFamily="18" charset="0"/>
              </a:rPr>
              <a:t>the percentage of obese adolescents in the United States </a:t>
            </a:r>
            <a:endParaRPr lang="en-US" dirty="0" smtClean="0">
              <a:latin typeface="Georgia" panose="02040502050405020303" pitchFamily="18" charset="0"/>
            </a:endParaRPr>
          </a:p>
          <a:p>
            <a:endParaRPr lang="en-US" b="0" dirty="0">
              <a:effectLst/>
              <a:latin typeface="Georgia" panose="02040502050405020303" pitchFamily="18" charset="0"/>
            </a:endParaRPr>
          </a:p>
          <a:p>
            <a:endParaRPr lang="en-US" b="0" dirty="0" smtClean="0">
              <a:effectLst/>
              <a:latin typeface="Georgia" panose="02040502050405020303" pitchFamily="18" charset="0"/>
            </a:endParaRPr>
          </a:p>
          <a:p>
            <a:r>
              <a:rPr lang="en-US" b="0" dirty="0" smtClean="0">
                <a:effectLst/>
              </a:rPr>
              <a:t/>
            </a:r>
            <a:br>
              <a:rPr lang="en-US" b="0" dirty="0" smtClean="0">
                <a:effectLst/>
              </a:rPr>
            </a:br>
            <a:endParaRPr lang="en-US" dirty="0" smtClean="0">
              <a:latin typeface="Georgia" panose="02040502050405020303" pitchFamily="18" charset="0"/>
            </a:endParaRPr>
          </a:p>
          <a:p>
            <a:pPr fontAlgn="base"/>
            <a:endParaRPr lang="en-US" b="0" i="0" u="none" strike="noStrike" dirty="0">
              <a:solidFill>
                <a:srgbClr val="000000"/>
              </a:solidFill>
              <a:effectLst/>
              <a:latin typeface="Georgia" panose="02040502050405020303" pitchFamily="18" charset="0"/>
            </a:endParaRPr>
          </a:p>
        </p:txBody>
      </p:sp>
    </p:spTree>
    <p:extLst>
      <p:ext uri="{BB962C8B-B14F-4D97-AF65-F5344CB8AC3E}">
        <p14:creationId xmlns:p14="http://schemas.microsoft.com/office/powerpoint/2010/main" val="2905067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303" y="335846"/>
            <a:ext cx="11629623" cy="3693319"/>
          </a:xfrm>
          <a:prstGeom prst="rect">
            <a:avLst/>
          </a:prstGeom>
        </p:spPr>
        <p:txBody>
          <a:bodyPr wrap="square">
            <a:spAutoFit/>
          </a:bodyPr>
          <a:lstStyle/>
          <a:p>
            <a:r>
              <a:rPr lang="en-US" b="1" dirty="0" smtClean="0">
                <a:latin typeface="Georgia" panose="02040502050405020303" pitchFamily="18" charset="0"/>
              </a:rPr>
              <a:t>5.</a:t>
            </a:r>
          </a:p>
          <a:p>
            <a:r>
              <a:rPr lang="en-US" b="1" dirty="0" smtClean="0">
                <a:latin typeface="Georgia" panose="02040502050405020303" pitchFamily="18" charset="0"/>
              </a:rPr>
              <a:t>Problem Statement: </a:t>
            </a:r>
          </a:p>
          <a:p>
            <a:r>
              <a:rPr lang="en-US" dirty="0" smtClean="0">
                <a:latin typeface="Georgia" panose="02040502050405020303" pitchFamily="18" charset="0"/>
              </a:rPr>
              <a:t>Each year there are about 797,500 children that get reported missing.  Between the years of 1997 and 2015, the amber alert </a:t>
            </a:r>
            <a:r>
              <a:rPr lang="en-US" dirty="0" err="1" smtClean="0">
                <a:latin typeface="Georgia" panose="02040502050405020303" pitchFamily="18" charset="0"/>
              </a:rPr>
              <a:t>progam</a:t>
            </a:r>
            <a:r>
              <a:rPr lang="en-US" dirty="0" smtClean="0">
                <a:latin typeface="Georgia" panose="02040502050405020303" pitchFamily="18" charset="0"/>
              </a:rPr>
              <a:t> has safely recovered 723 of those children. However, the remaining either are never found or end up dead.  Individuals all over the world are valuable to getting kidnapped. Some kids are taken for ransom, while others are taken for personal reasoning. There are many factors to how a person can get taken. Students go missing from study aboard programs, spring break, and even walking home from school.</a:t>
            </a:r>
          </a:p>
          <a:p>
            <a:endParaRPr lang="en-US" b="1" dirty="0" smtClean="0">
              <a:latin typeface="Georgia" panose="02040502050405020303" pitchFamily="18" charset="0"/>
            </a:endParaRPr>
          </a:p>
          <a:p>
            <a:r>
              <a:rPr lang="en-US" b="1" dirty="0" smtClean="0">
                <a:latin typeface="Georgia" panose="02040502050405020303" pitchFamily="18" charset="0"/>
              </a:rPr>
              <a:t>Statement of purpose: </a:t>
            </a:r>
          </a:p>
          <a:p>
            <a:r>
              <a:rPr lang="en-US" dirty="0" smtClean="0">
                <a:latin typeface="Georgia" panose="02040502050405020303" pitchFamily="18" charset="0"/>
              </a:rPr>
              <a:t>Create a device which helps in improving the amount of children that the authorities bring home from kidnappers.</a:t>
            </a:r>
          </a:p>
          <a:p>
            <a:endParaRPr lang="en-US" dirty="0">
              <a:latin typeface="Georgia" panose="02040502050405020303" pitchFamily="18" charset="0"/>
            </a:endParaRPr>
          </a:p>
          <a:p>
            <a:r>
              <a:rPr lang="en-US" b="1" dirty="0" smtClean="0">
                <a:latin typeface="Georgia" panose="02040502050405020303" pitchFamily="18" charset="0"/>
              </a:rPr>
              <a:t>6. </a:t>
            </a:r>
            <a:endParaRPr lang="en-US" b="1" dirty="0">
              <a:latin typeface="Georgia" panose="02040502050405020303" pitchFamily="18" charset="0"/>
            </a:endParaRPr>
          </a:p>
        </p:txBody>
      </p:sp>
      <p:pic>
        <p:nvPicPr>
          <p:cNvPr id="3" name="Picture 2"/>
          <p:cNvPicPr>
            <a:picLocks noChangeAspect="1"/>
          </p:cNvPicPr>
          <p:nvPr/>
        </p:nvPicPr>
        <p:blipFill>
          <a:blip r:embed="rId2"/>
          <a:stretch>
            <a:fillRect/>
          </a:stretch>
        </p:blipFill>
        <p:spPr>
          <a:xfrm>
            <a:off x="582300" y="3614603"/>
            <a:ext cx="9514737" cy="3029492"/>
          </a:xfrm>
          <a:prstGeom prst="rect">
            <a:avLst/>
          </a:prstGeom>
        </p:spPr>
      </p:pic>
    </p:spTree>
    <p:extLst>
      <p:ext uri="{BB962C8B-B14F-4D97-AF65-F5344CB8AC3E}">
        <p14:creationId xmlns:p14="http://schemas.microsoft.com/office/powerpoint/2010/main" val="4061234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0405" y="397691"/>
            <a:ext cx="11608158" cy="4524315"/>
          </a:xfrm>
          <a:prstGeom prst="rect">
            <a:avLst/>
          </a:prstGeom>
        </p:spPr>
        <p:txBody>
          <a:bodyPr wrap="square">
            <a:spAutoFit/>
          </a:bodyPr>
          <a:lstStyle/>
          <a:p>
            <a:r>
              <a:rPr lang="en-US" b="0" i="0" u="none" strike="noStrike" dirty="0" smtClean="0">
                <a:solidFill>
                  <a:srgbClr val="000000"/>
                </a:solidFill>
                <a:effectLst/>
                <a:latin typeface="Georgia" panose="02040502050405020303" pitchFamily="18" charset="0"/>
              </a:rPr>
              <a:t>7. </a:t>
            </a:r>
          </a:p>
          <a:p>
            <a:r>
              <a:rPr lang="en-US" b="1" i="0" u="none" strike="noStrike" dirty="0" smtClean="0">
                <a:solidFill>
                  <a:srgbClr val="000000"/>
                </a:solidFill>
                <a:effectLst/>
                <a:latin typeface="Georgia" panose="02040502050405020303" pitchFamily="18" charset="0"/>
              </a:rPr>
              <a:t>Problem statement </a:t>
            </a:r>
            <a:r>
              <a:rPr lang="en-US" b="0" i="0" u="none" strike="noStrike" dirty="0" smtClean="0">
                <a:solidFill>
                  <a:srgbClr val="000000"/>
                </a:solidFill>
                <a:effectLst/>
                <a:latin typeface="Georgia" panose="02040502050405020303" pitchFamily="18" charset="0"/>
              </a:rPr>
              <a:t>for windows</a:t>
            </a:r>
            <a:endParaRPr lang="en-US" b="0" dirty="0" smtClean="0">
              <a:effectLst/>
              <a:latin typeface="Georgia" panose="02040502050405020303" pitchFamily="18" charset="0"/>
            </a:endParaRPr>
          </a:p>
          <a:p>
            <a:r>
              <a:rPr lang="en-US" b="0" i="0" u="none" strike="noStrike" dirty="0" smtClean="0">
                <a:solidFill>
                  <a:srgbClr val="000000"/>
                </a:solidFill>
                <a:effectLst/>
                <a:latin typeface="Georgia" panose="02040502050405020303" pitchFamily="18" charset="0"/>
              </a:rPr>
              <a:t>Opening and closing windows in a house can be a hassle, especially if you have to open multiple for air. It can be time consuming and sometimes you might want to close them while your leaving the house but it takes so much time.</a:t>
            </a:r>
            <a:endParaRPr lang="en-US" b="0" dirty="0" smtClean="0">
              <a:effectLst/>
              <a:latin typeface="Georgia" panose="02040502050405020303" pitchFamily="18" charset="0"/>
            </a:endParaRPr>
          </a:p>
          <a:p>
            <a:r>
              <a:rPr lang="en-US" b="1" i="0" u="none" strike="noStrike" dirty="0" smtClean="0">
                <a:solidFill>
                  <a:srgbClr val="000000"/>
                </a:solidFill>
                <a:effectLst/>
                <a:latin typeface="Georgia" panose="02040502050405020303" pitchFamily="18" charset="0"/>
              </a:rPr>
              <a:t>Statement of purpose</a:t>
            </a:r>
            <a:endParaRPr lang="en-US" b="1" dirty="0" smtClean="0">
              <a:effectLst/>
              <a:latin typeface="Georgia" panose="02040502050405020303" pitchFamily="18" charset="0"/>
            </a:endParaRPr>
          </a:p>
          <a:p>
            <a:r>
              <a:rPr lang="en-US" b="0" i="0" u="none" strike="noStrike" dirty="0" smtClean="0">
                <a:solidFill>
                  <a:srgbClr val="000000"/>
                </a:solidFill>
                <a:effectLst/>
                <a:latin typeface="Georgia" panose="02040502050405020303" pitchFamily="18" charset="0"/>
              </a:rPr>
              <a:t>Make electric window that goes up and down with an app and during the course of the day for your convenience</a:t>
            </a:r>
          </a:p>
          <a:p>
            <a:endParaRPr lang="en-US" dirty="0">
              <a:solidFill>
                <a:srgbClr val="000000"/>
              </a:solidFill>
              <a:latin typeface="Georgia" panose="02040502050405020303" pitchFamily="18" charset="0"/>
            </a:endParaRPr>
          </a:p>
          <a:p>
            <a:r>
              <a:rPr lang="en-US" b="1" dirty="0" smtClean="0">
                <a:solidFill>
                  <a:srgbClr val="000000"/>
                </a:solidFill>
                <a:latin typeface="Georgia" panose="02040502050405020303" pitchFamily="18" charset="0"/>
              </a:rPr>
              <a:t>8.</a:t>
            </a:r>
          </a:p>
          <a:p>
            <a:r>
              <a:rPr lang="en-US" b="1" dirty="0" smtClean="0">
                <a:solidFill>
                  <a:srgbClr val="000000"/>
                </a:solidFill>
                <a:latin typeface="Georgia" panose="02040502050405020303" pitchFamily="18" charset="0"/>
              </a:rPr>
              <a:t>Problem statement:</a:t>
            </a:r>
          </a:p>
          <a:p>
            <a:r>
              <a:rPr lang="en-US" dirty="0">
                <a:latin typeface="Georgia" panose="02040502050405020303" pitchFamily="18" charset="0"/>
              </a:rPr>
              <a:t>Window tints are on cars all around the world for purposes ranging from protection from the sun to style. In </a:t>
            </a:r>
            <a:r>
              <a:rPr lang="en-US" dirty="0" err="1">
                <a:latin typeface="Georgia" panose="02040502050405020303" pitchFamily="18" charset="0"/>
              </a:rPr>
              <a:t>ct</a:t>
            </a:r>
            <a:r>
              <a:rPr lang="en-US" dirty="0">
                <a:latin typeface="Georgia" panose="02040502050405020303" pitchFamily="18" charset="0"/>
              </a:rPr>
              <a:t> the tint limit is 35% but even at that darkness when nighttime comes around it can be even more difficult to see out of the car</a:t>
            </a:r>
            <a:r>
              <a:rPr lang="en-US" dirty="0" smtClean="0">
                <a:latin typeface="Georgia" panose="02040502050405020303" pitchFamily="18" charset="0"/>
              </a:rPr>
              <a:t>.</a:t>
            </a:r>
          </a:p>
          <a:p>
            <a:endParaRPr lang="en-US" dirty="0">
              <a:latin typeface="Georgia" panose="02040502050405020303" pitchFamily="18" charset="0"/>
            </a:endParaRPr>
          </a:p>
          <a:p>
            <a:r>
              <a:rPr lang="en-US" b="1" dirty="0" smtClean="0">
                <a:latin typeface="Georgia" panose="02040502050405020303" pitchFamily="18" charset="0"/>
              </a:rPr>
              <a:t>SOP: </a:t>
            </a:r>
            <a:r>
              <a:rPr lang="en-US" dirty="0" smtClean="0">
                <a:latin typeface="Georgia" panose="02040502050405020303" pitchFamily="18" charset="0"/>
              </a:rPr>
              <a:t>?????  </a:t>
            </a:r>
          </a:p>
          <a:p>
            <a:endParaRPr lang="en-US" dirty="0">
              <a:latin typeface="Georgia" panose="02040502050405020303" pitchFamily="18" charset="0"/>
            </a:endParaRPr>
          </a:p>
        </p:txBody>
      </p:sp>
    </p:spTree>
    <p:extLst>
      <p:ext uri="{BB962C8B-B14F-4D97-AF65-F5344CB8AC3E}">
        <p14:creationId xmlns:p14="http://schemas.microsoft.com/office/powerpoint/2010/main" val="2719954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77152" y="200829"/>
            <a:ext cx="6120618" cy="3725593"/>
          </a:xfrm>
          <a:prstGeom prst="rect">
            <a:avLst/>
          </a:prstGeom>
        </p:spPr>
      </p:pic>
    </p:spTree>
    <p:extLst>
      <p:ext uri="{BB962C8B-B14F-4D97-AF65-F5344CB8AC3E}">
        <p14:creationId xmlns:p14="http://schemas.microsoft.com/office/powerpoint/2010/main" val="24837793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230</TotalTime>
  <Words>439</Words>
  <Application>Microsoft Office PowerPoint</Application>
  <PresentationFormat>Widescreen</PresentationFormat>
  <Paragraphs>46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Fatsy, Lucas</dc:creator>
  <cp:lastModifiedBy>Fatsy, Lucas</cp:lastModifiedBy>
  <cp:revision>5</cp:revision>
  <dcterms:created xsi:type="dcterms:W3CDTF">2015-09-10T21:08:15Z</dcterms:created>
  <dcterms:modified xsi:type="dcterms:W3CDTF">2015-09-11T13:00:31Z</dcterms:modified>
</cp:coreProperties>
</file>